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vml" ContentType="application/vnd.openxmlformats-officedocument.vmlDrawing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328" r:id="rId1"/>
  </p:sldMasterIdLst>
  <p:notesMasterIdLst>
    <p:notesMasterId r:id="rId18"/>
  </p:notesMasterIdLst>
  <p:handoutMasterIdLst>
    <p:handoutMasterId r:id="rId19"/>
  </p:handoutMasterIdLst>
  <p:sldIdLst>
    <p:sldId id="746" r:id="rId2"/>
    <p:sldId id="813" r:id="rId3"/>
    <p:sldId id="814" r:id="rId4"/>
    <p:sldId id="807" r:id="rId5"/>
    <p:sldId id="812" r:id="rId6"/>
    <p:sldId id="815" r:id="rId7"/>
    <p:sldId id="816" r:id="rId8"/>
    <p:sldId id="824" r:id="rId9"/>
    <p:sldId id="818" r:id="rId10"/>
    <p:sldId id="817" r:id="rId11"/>
    <p:sldId id="819" r:id="rId12"/>
    <p:sldId id="820" r:id="rId13"/>
    <p:sldId id="821" r:id="rId14"/>
    <p:sldId id="802" r:id="rId15"/>
    <p:sldId id="825" r:id="rId16"/>
    <p:sldId id="823" r:id="rId17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8000"/>
    <a:srgbClr val="FFFFFF"/>
    <a:srgbClr val="0F6377"/>
    <a:srgbClr val="127890"/>
    <a:srgbClr val="158BA7"/>
    <a:srgbClr val="12758C"/>
    <a:srgbClr val="014085"/>
    <a:srgbClr val="005386"/>
    <a:srgbClr val="0079C4"/>
    <a:srgbClr val="387C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26" autoAdjust="0"/>
    <p:restoredTop sz="88965" autoAdjust="0"/>
  </p:normalViewPr>
  <p:slideViewPr>
    <p:cSldViewPr snapToGrid="0">
      <p:cViewPr>
        <p:scale>
          <a:sx n="96" d="100"/>
          <a:sy n="96" d="100"/>
        </p:scale>
        <p:origin x="-1806" y="-168"/>
      </p:cViewPr>
      <p:guideLst>
        <p:guide orient="horz" pos="2160"/>
        <p:guide pos="2880"/>
        <p:guide pos="2784"/>
        <p:guide pos="288"/>
      </p:guideLst>
    </p:cSldViewPr>
  </p:slideViewPr>
  <p:outlineViewPr>
    <p:cViewPr>
      <p:scale>
        <a:sx n="33" d="100"/>
        <a:sy n="33" d="100"/>
      </p:scale>
      <p:origin x="0" y="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40" d="100"/>
          <a:sy n="140" d="100"/>
        </p:scale>
        <p:origin x="-576" y="1260"/>
      </p:cViewPr>
      <p:guideLst>
        <p:guide orient="horz" pos="3132"/>
        <p:guide pos="214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099" cy="497205"/>
          </a:xfrm>
          <a:prstGeom prst="rect">
            <a:avLst/>
          </a:prstGeom>
        </p:spPr>
        <p:txBody>
          <a:bodyPr vert="horz" lIns="93304" tIns="46653" rIns="93304" bIns="4665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2"/>
            <a:ext cx="2949099" cy="497205"/>
          </a:xfrm>
          <a:prstGeom prst="rect">
            <a:avLst/>
          </a:prstGeom>
        </p:spPr>
        <p:txBody>
          <a:bodyPr vert="horz" lIns="93304" tIns="46653" rIns="93304" bIns="46653" rtlCol="0"/>
          <a:lstStyle>
            <a:lvl1pPr algn="r">
              <a:defRPr sz="1300"/>
            </a:lvl1pPr>
          </a:lstStyle>
          <a:p>
            <a:fld id="{7E95A191-2059-4C91-A7D5-298A20C6508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1"/>
            <a:ext cx="2949099" cy="497205"/>
          </a:xfrm>
          <a:prstGeom prst="rect">
            <a:avLst/>
          </a:prstGeom>
        </p:spPr>
        <p:txBody>
          <a:bodyPr vert="horz" lIns="93304" tIns="46653" rIns="93304" bIns="4665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1"/>
            <a:ext cx="2949099" cy="497205"/>
          </a:xfrm>
          <a:prstGeom prst="rect">
            <a:avLst/>
          </a:prstGeom>
        </p:spPr>
        <p:txBody>
          <a:bodyPr vert="horz" lIns="93304" tIns="46653" rIns="93304" bIns="46653" rtlCol="0" anchor="b"/>
          <a:lstStyle>
            <a:lvl1pPr algn="r">
              <a:defRPr sz="1300"/>
            </a:lvl1pPr>
          </a:lstStyle>
          <a:p>
            <a:fld id="{A78AB7B7-7D39-473B-8881-09C0103DA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1358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4" tIns="46653" rIns="93304" bIns="4665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2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4" tIns="46653" rIns="93304" bIns="4665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449"/>
            <a:ext cx="5444490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4" tIns="46653" rIns="93304" bIns="46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171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4" tIns="46653" rIns="93304" bIns="4665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5171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4" tIns="46653" rIns="93304" bIns="4665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FDCFB15-857A-466E-8D3D-675FB10E4F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774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Large global information business operating in a number of information domains, reflecting </a:t>
            </a:r>
            <a:r>
              <a:rPr lang="en-GB" dirty="0" smtClean="0"/>
              <a:t>different</a:t>
            </a:r>
            <a:r>
              <a:rPr lang="en-GB" baseline="0" dirty="0" smtClean="0"/>
              <a:t> </a:t>
            </a:r>
            <a:r>
              <a:rPr lang="en-GB" dirty="0" smtClean="0"/>
              <a:t>types </a:t>
            </a:r>
            <a:r>
              <a:rPr lang="en-GB" dirty="0" smtClean="0"/>
              <a:t>of professional activity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Grown</a:t>
            </a:r>
            <a:r>
              <a:rPr lang="en-GB" baseline="0" dirty="0" smtClean="0"/>
              <a:t> through acquisition so high tech &amp; info diversity</a:t>
            </a:r>
          </a:p>
          <a:p>
            <a:endParaRPr lang="en-GB" baseline="0" dirty="0" smtClean="0"/>
          </a:p>
          <a:p>
            <a:r>
              <a:rPr lang="en-GB" baseline="0" dirty="0" smtClean="0"/>
              <a:t>Historically, info business = adding value by sourcing, </a:t>
            </a:r>
            <a:r>
              <a:rPr lang="en-GB" baseline="0" dirty="0" err="1" smtClean="0"/>
              <a:t>curating</a:t>
            </a:r>
            <a:r>
              <a:rPr lang="en-GB" baseline="0" dirty="0" smtClean="0"/>
              <a:t> and providing access 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DCFB15-857A-466E-8D3D-675FB10E4F9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Characteristics of a useful common reference point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DCFB15-857A-466E-8D3D-675FB10E4F9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common reference point we’re building out internally</a:t>
            </a:r>
            <a:r>
              <a:rPr lang="en-GB" baseline="0" dirty="0" smtClean="0"/>
              <a:t> (and hope to extend externally)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DCFB15-857A-466E-8D3D-675FB10E4F9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Tools to make the service useful and easy to adopt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DCFB15-857A-466E-8D3D-675FB10E4F9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115" indent="-231115" defTabSz="924458">
              <a:buFontTx/>
              <a:buAutoNum type="arabicParenR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Aspiration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– building a TR graph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075F-C65D-4EC8-93C2-C6F2E0707E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6393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73334-025F-45E5-85CB-D774E8B12C7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big in volume standards (by </a:t>
            </a:r>
            <a:r>
              <a:rPr lang="en-US" dirty="0" err="1" smtClean="0"/>
              <a:t>todays</a:t>
            </a:r>
            <a:r>
              <a:rPr lang="en-US" dirty="0" smtClean="0"/>
              <a:t> measures) but big in terms of variety, velocity,</a:t>
            </a:r>
            <a:r>
              <a:rPr lang="en-US" baseline="0" dirty="0" smtClean="0"/>
              <a:t> veracity etc</a:t>
            </a:r>
            <a:r>
              <a:rPr lang="en-US" baseline="0" dirty="0" smtClean="0"/>
              <a:t>.</a:t>
            </a:r>
          </a:p>
          <a:p>
            <a:endParaRPr lang="en-US" baseline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115" indent="-231115" defTabSz="924458">
              <a:buFont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How we see our 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075F-C65D-4EC8-93C2-C6F2E0707E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6393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Grown through acquisition</a:t>
            </a:r>
          </a:p>
          <a:p>
            <a:r>
              <a:rPr lang="en-GB" dirty="0" smtClean="0"/>
              <a:t>Front end integration 10 years ago</a:t>
            </a:r>
          </a:p>
          <a:p>
            <a:r>
              <a:rPr lang="en-GB" dirty="0" smtClean="0"/>
              <a:t>Moved to get</a:t>
            </a:r>
            <a:r>
              <a:rPr lang="en-GB" baseline="0" dirty="0" smtClean="0"/>
              <a:t> a federated data governance framework in place – now the content is connected and can be used in many more diverse ways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DCFB15-857A-466E-8D3D-675FB10E4F9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Similarly grown through acquisition,</a:t>
            </a:r>
            <a:r>
              <a:rPr lang="en-GB" baseline="0" dirty="0" smtClean="0"/>
              <a:t> with a focus on document artefacts rather than structured data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DCFB15-857A-466E-8D3D-675FB10E4F9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Change has been tectonic &amp; is still ongoing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DCFB15-857A-466E-8D3D-675FB10E4F9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73F6C9-CB93-404E-91F0-364C9A123F6E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One facet is identity...many others, this illustrates overall approach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DCFB15-857A-466E-8D3D-675FB10E4F9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federated large scale systems, the effort required to map or interpret identity exceeds the effort required to motivate use of a common reference point</a:t>
            </a:r>
          </a:p>
          <a:p>
            <a:endParaRPr lang="en-GB" dirty="0" smtClean="0"/>
          </a:p>
          <a:p>
            <a:r>
              <a:rPr lang="en-GB" dirty="0" smtClean="0"/>
              <a:t>It is just a different sort of effort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DCFB15-857A-466E-8D3D-675FB10E4F9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28" name="Rectangle 15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88" name="think-cell Slide" r:id="rId3" imgW="0" imgH="0" progId="">
              <p:embed/>
            </p:oleObj>
          </a:graphicData>
        </a:graphic>
      </p:graphicFrame>
      <p:cxnSp>
        <p:nvCxnSpPr>
          <p:cNvPr id="17" name="Straight Connector 16"/>
          <p:cNvCxnSpPr/>
          <p:nvPr/>
        </p:nvCxnSpPr>
        <p:spPr bwMode="auto">
          <a:xfrm flipH="1">
            <a:off x="393192" y="4279393"/>
            <a:ext cx="8375904" cy="1"/>
          </a:xfrm>
          <a:prstGeom prst="line">
            <a:avLst/>
          </a:prstGeom>
          <a:noFill/>
          <a:ln w="2413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365760" y="4443984"/>
            <a:ext cx="8385048" cy="1280160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365760" y="3447288"/>
            <a:ext cx="8467344" cy="822960"/>
          </a:xfrm>
        </p:spPr>
        <p:txBody>
          <a:bodyPr tIns="0" bIns="0"/>
          <a:lstStyle>
            <a:lvl1pPr>
              <a:defRPr sz="2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Thomson_reuters[1]-DARKER LETTE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1511" y="6035882"/>
            <a:ext cx="1828800" cy="64008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4" y="6490969"/>
            <a:ext cx="483489" cy="2540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 defTabSz="889000">
              <a:spcBef>
                <a:spcPct val="0"/>
              </a:spcBef>
            </a:pPr>
            <a:fld id="{3839A59B-DA6F-41E2-8DFE-4429FCCB2E28}" type="slidenum">
              <a:rPr lang="en-US" smtClean="0"/>
              <a:pPr algn="r" defTabSz="889000">
                <a:spcBef>
                  <a:spcPct val="0"/>
                </a:spcBef>
              </a:pPr>
              <a:t>‹#›</a:t>
            </a:fld>
            <a:endParaRPr lang="en-US"/>
          </a:p>
        </p:txBody>
      </p:sp>
      <p:pic>
        <p:nvPicPr>
          <p:cNvPr id="11" name="Picture 2" descr="\\psf\Home\Documents\CLIENT WORK_ONGOINGprojects\1005917_BRAND New York RequestsBrand3xSquare\October2014\conceptual\RTR48F28 - Yuya Shino Conceptual -  accuracy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" y="374904"/>
            <a:ext cx="8458200" cy="31083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5760" y="1545336"/>
            <a:ext cx="8375904" cy="4572000"/>
          </a:xfrm>
        </p:spPr>
        <p:txBody>
          <a:bodyPr/>
          <a:lstStyle>
            <a:lvl1pPr>
              <a:spcAft>
                <a:spcPts val="600"/>
              </a:spcAft>
              <a:defRPr sz="2000"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latin typeface="Arial" pitchFamily="34" charset="0"/>
                <a:cs typeface="Arial" pitchFamily="34" charset="0"/>
              </a:defRPr>
            </a:lvl2pPr>
            <a:lvl3pPr>
              <a:spcAft>
                <a:spcPts val="600"/>
              </a:spcAft>
              <a:defRPr sz="1800">
                <a:latin typeface="Arial" pitchFamily="34" charset="0"/>
                <a:cs typeface="Arial" pitchFamily="34" charset="0"/>
              </a:defRPr>
            </a:lvl3pPr>
            <a:lvl4pPr>
              <a:spcAft>
                <a:spcPts val="600"/>
              </a:spcAft>
              <a:defRPr sz="1600">
                <a:latin typeface="Arial" pitchFamily="34" charset="0"/>
                <a:cs typeface="Arial" pitchFamily="34" charset="0"/>
              </a:defRPr>
            </a:lvl4pPr>
            <a:lvl5pPr marL="914400" indent="-228600">
              <a:spcAft>
                <a:spcPts val="600"/>
              </a:spcAft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BD8EFB-9AAC-454F-9D16-3C9795891A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94DAAB-C92C-4CAF-A48E-69DED4E6BF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D3A1D-73E2-4395-B76E-2B85681A3A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38328" y="1295400"/>
            <a:ext cx="8467344" cy="7334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1792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ubhea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D3A1D-73E2-4395-B76E-2B85681A3A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38328" y="1295400"/>
            <a:ext cx="8467344" cy="7334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5760" y="2028824"/>
            <a:ext cx="8375904" cy="4088511"/>
          </a:xfrm>
        </p:spPr>
        <p:txBody>
          <a:bodyPr/>
          <a:lstStyle>
            <a:lvl1pPr>
              <a:spcAft>
                <a:spcPts val="600"/>
              </a:spcAft>
              <a:defRPr sz="2000"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latin typeface="Arial" pitchFamily="34" charset="0"/>
                <a:cs typeface="Arial" pitchFamily="34" charset="0"/>
              </a:defRPr>
            </a:lvl2pPr>
            <a:lvl3pPr>
              <a:spcAft>
                <a:spcPts val="600"/>
              </a:spcAft>
              <a:defRPr sz="1800">
                <a:latin typeface="Arial" pitchFamily="34" charset="0"/>
                <a:cs typeface="Arial" pitchFamily="34" charset="0"/>
              </a:defRPr>
            </a:lvl3pPr>
            <a:lvl4pPr>
              <a:spcAft>
                <a:spcPts val="600"/>
              </a:spcAft>
              <a:defRPr sz="1600">
                <a:latin typeface="Arial" pitchFamily="34" charset="0"/>
                <a:cs typeface="Arial" pitchFamily="34" charset="0"/>
              </a:defRPr>
            </a:lvl4pPr>
            <a:lvl5pPr marL="914400" indent="-228600">
              <a:spcAft>
                <a:spcPts val="600"/>
              </a:spcAft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552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37506" y="1080655"/>
            <a:ext cx="8573985" cy="17812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89000" rtl="0" eaLnBrk="1" fontAlgn="base" latinLnBrk="0" hangingPunct="1"/>
            <a:endParaRPr kumimoji="0" lang="en-US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46956A-8D05-4F60-8BE7-037732D6B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omson_reuters[1]-DARKER LETTER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377939"/>
            <a:ext cx="1371600" cy="480061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8328" y="164592"/>
            <a:ext cx="8467344" cy="9784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4439" rIns="0" bIns="4443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545336"/>
            <a:ext cx="8375904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Quotation level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338328" y="1161289"/>
            <a:ext cx="8412480" cy="1"/>
          </a:xfrm>
          <a:prstGeom prst="line">
            <a:avLst/>
          </a:prstGeom>
          <a:noFill/>
          <a:ln w="2413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490969"/>
            <a:ext cx="28956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58174" y="6490969"/>
            <a:ext cx="483489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40" tIns="91440" rIns="0" bIns="91440" anchor="ctr"/>
          <a:lstStyle>
            <a:lvl1pPr>
              <a:defRPr lang="en-US" sz="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0BD3A1D-73E2-4395-B76E-2B85681A3A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29" r:id="rId1"/>
    <p:sldLayoutId id="2147486330" r:id="rId2"/>
    <p:sldLayoutId id="2147486331" r:id="rId3"/>
    <p:sldLayoutId id="2147486332" r:id="rId4"/>
    <p:sldLayoutId id="2147486333" r:id="rId5"/>
    <p:sldLayoutId id="2147486334" r:id="rId6"/>
  </p:sldLayoutIdLst>
  <p:hf hdr="0" ftr="0" dt="0"/>
  <p:txStyles>
    <p:titleStyle>
      <a:lvl1pPr algn="l" defTabSz="889000" rtl="0" eaLnBrk="1" fontAlgn="base" hangingPunct="1">
        <a:spcBef>
          <a:spcPct val="0"/>
        </a:spcBef>
        <a:spcAft>
          <a:spcPct val="0"/>
        </a:spcAft>
        <a:defRPr sz="2600" b="0" cap="all" baseline="0">
          <a:solidFill>
            <a:srgbClr val="FF9100"/>
          </a:solidFill>
          <a:latin typeface="+mj-lt"/>
          <a:ea typeface="+mj-ea"/>
          <a:cs typeface="+mj-cs"/>
        </a:defRPr>
      </a:lvl1pPr>
      <a:lvl2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defTabSz="889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algn="l" defTabSz="889000" rtl="0" eaLnBrk="1" fontAlgn="base" hangingPunct="1">
        <a:spcBef>
          <a:spcPct val="20000"/>
        </a:spcBef>
        <a:spcAft>
          <a:spcPct val="0"/>
        </a:spcAft>
        <a:defRPr sz="2000" b="0">
          <a:solidFill>
            <a:srgbClr val="666666"/>
          </a:solidFill>
          <a:latin typeface="+mn-lt"/>
          <a:ea typeface="+mn-ea"/>
          <a:cs typeface="+mn-cs"/>
        </a:defRPr>
      </a:lvl1pPr>
      <a:lvl2pPr marL="225425" indent="-225425" algn="l" defTabSz="889000" rtl="0" eaLnBrk="1" fontAlgn="base" hangingPunct="1">
        <a:spcBef>
          <a:spcPct val="20000"/>
        </a:spcBef>
        <a:spcAft>
          <a:spcPct val="0"/>
        </a:spcAft>
        <a:buClr>
          <a:srgbClr val="FF9100"/>
        </a:buClr>
        <a:buChar char="•"/>
        <a:defRPr sz="2000">
          <a:solidFill>
            <a:srgbClr val="666666"/>
          </a:solidFill>
          <a:latin typeface="+mn-lt"/>
          <a:cs typeface="+mn-cs"/>
        </a:defRPr>
      </a:lvl2pPr>
      <a:lvl3pPr marL="463550" indent="-238125" algn="l" defTabSz="889000" rtl="0" eaLnBrk="1" fontAlgn="base" hangingPunct="1">
        <a:spcBef>
          <a:spcPct val="20000"/>
        </a:spcBef>
        <a:spcAft>
          <a:spcPct val="0"/>
        </a:spcAft>
        <a:buClr>
          <a:srgbClr val="FF9100"/>
        </a:buClr>
        <a:buFont typeface="Arial" pitchFamily="34" charset="0"/>
        <a:buChar char="–"/>
        <a:defRPr sz="1800">
          <a:solidFill>
            <a:srgbClr val="666666"/>
          </a:solidFill>
          <a:latin typeface="+mn-lt"/>
          <a:cs typeface="+mn-cs"/>
        </a:defRPr>
      </a:lvl3pPr>
      <a:lvl4pPr marL="688975" indent="-225425" algn="l" defTabSz="889000" rtl="0" eaLnBrk="1" fontAlgn="base" hangingPunct="1">
        <a:spcBef>
          <a:spcPct val="20000"/>
        </a:spcBef>
        <a:spcAft>
          <a:spcPct val="0"/>
        </a:spcAft>
        <a:buClr>
          <a:srgbClr val="FF9100"/>
        </a:buClr>
        <a:buFont typeface="Arial" pitchFamily="34" charset="0"/>
        <a:buChar char="•"/>
        <a:defRPr sz="1600">
          <a:solidFill>
            <a:srgbClr val="666666"/>
          </a:solidFill>
          <a:latin typeface="+mn-lt"/>
          <a:cs typeface="+mn-cs"/>
        </a:defRPr>
      </a:lvl4pPr>
      <a:lvl5pPr marL="914400" indent="-225425" algn="l" defTabSz="889000" rtl="0" eaLnBrk="1" fontAlgn="base" hangingPunct="1">
        <a:spcBef>
          <a:spcPct val="20000"/>
        </a:spcBef>
        <a:spcAft>
          <a:spcPct val="0"/>
        </a:spcAft>
        <a:buClr>
          <a:srgbClr val="FF9100"/>
        </a:buClr>
        <a:buFont typeface="Arial" pitchFamily="34" charset="0"/>
        <a:buChar char="–"/>
        <a:defRPr sz="1400">
          <a:solidFill>
            <a:srgbClr val="666666"/>
          </a:solidFill>
          <a:latin typeface="+mn-lt"/>
          <a:cs typeface="+mn-cs"/>
        </a:defRPr>
      </a:lvl5pPr>
      <a:lvl6pPr marL="24558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29130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33702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827463" indent="-220663" algn="l" defTabSz="889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viewer.opencalais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body" sz="quarter" idx="10"/>
          </p:nvPr>
        </p:nvSpPr>
        <p:spPr>
          <a:xfrm>
            <a:off x="365760" y="4443983"/>
            <a:ext cx="8385048" cy="2039943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Bob Bailey</a:t>
            </a:r>
          </a:p>
          <a:p>
            <a:r>
              <a:rPr lang="en-US" b="1" dirty="0" smtClean="0"/>
              <a:t>Chief Information Architect, Thomson Reuters</a:t>
            </a:r>
          </a:p>
          <a:p>
            <a:endParaRPr lang="en-US" dirty="0" smtClean="0"/>
          </a:p>
          <a:p>
            <a:r>
              <a:rPr lang="en-US" dirty="0" smtClean="0"/>
              <a:t>Integrated Enterprise Architecture Conference, London</a:t>
            </a:r>
          </a:p>
          <a:p>
            <a:r>
              <a:rPr lang="en-US" dirty="0" smtClean="0"/>
              <a:t>March 3-4, 2015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THOMSON REUTERS: </a:t>
            </a:r>
            <a:br>
              <a:rPr lang="en-US" dirty="0" smtClean="0"/>
            </a:br>
            <a:r>
              <a:rPr lang="en-US" dirty="0" smtClean="0"/>
              <a:t>THE ARCHITECTURE OF AN INFORMATION BUSINESS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 Identity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0" y="1545336"/>
            <a:ext cx="8558784" cy="4572000"/>
          </a:xfrm>
        </p:spPr>
        <p:txBody>
          <a:bodyPr/>
          <a:lstStyle/>
          <a:p>
            <a:r>
              <a:rPr lang="en-GB" dirty="0" smtClean="0"/>
              <a:t>In a federated information sharing environment, identity must be </a:t>
            </a:r>
            <a:r>
              <a:rPr lang="en-GB" u="sng" dirty="0" smtClean="0"/>
              <a:t>agreed</a:t>
            </a:r>
            <a:r>
              <a:rPr lang="en-GB" dirty="0" smtClean="0"/>
              <a:t> if data exchange is to be precise</a:t>
            </a:r>
          </a:p>
          <a:p>
            <a:pPr lvl="2">
              <a:buFont typeface="Courier New" pitchFamily="49" charset="0"/>
              <a:buChar char="o"/>
            </a:pPr>
            <a:r>
              <a:rPr lang="en-GB" dirty="0" smtClean="0"/>
              <a:t>Cant be controlled or imposed as in a single domain system</a:t>
            </a:r>
          </a:p>
          <a:p>
            <a:pPr lvl="2">
              <a:buFont typeface="Courier New" pitchFamily="49" charset="0"/>
              <a:buChar char="o"/>
            </a:pPr>
            <a:r>
              <a:rPr lang="en-GB" dirty="0" smtClean="0"/>
              <a:t>Cant be mapped or interpreted as not precise enough</a:t>
            </a:r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r>
              <a:rPr lang="en-GB" dirty="0" smtClean="0"/>
              <a:t>This same constraint applies to analysis of aggregated, multi-source data</a:t>
            </a:r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r>
              <a:rPr lang="en-GB" dirty="0" smtClean="0"/>
              <a:t>Agreement is a social activity, not an inherently technical one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dirty="0" smtClean="0"/>
              <a:t>A </a:t>
            </a:r>
            <a:r>
              <a:rPr lang="en-GB" i="1" dirty="0" smtClean="0"/>
              <a:t>common reference point </a:t>
            </a:r>
            <a:r>
              <a:rPr lang="en-GB" dirty="0" smtClean="0"/>
              <a:t>can make agreement easy to achieve</a:t>
            </a:r>
          </a:p>
          <a:p>
            <a:pPr lvl="2">
              <a:buFont typeface="Courier New" pitchFamily="49" charset="0"/>
              <a:buChar char="o"/>
            </a:pPr>
            <a:r>
              <a:rPr lang="en-GB" dirty="0" smtClean="0"/>
              <a:t>Especially if it adds value to individuals as well as to groups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4DAAB-C92C-4CAF-A48E-69DED4E6BFB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reference points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BD8EFB-9AAC-454F-9D16-3C9795891A4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100" name="Picture 4" descr="http://s0.geograph.org.uk/geophotos/02/04/95/2049543_b86501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945" y="1338104"/>
            <a:ext cx="3219923" cy="4293231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158" y="1342149"/>
            <a:ext cx="4503906" cy="432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94DAAB-C92C-4CAF-A48E-69DED4E6BFB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114" y="208704"/>
            <a:ext cx="8034034" cy="604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46956A-8D05-4F60-8BE7-037732D6B2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7473"/>
            <a:ext cx="9300818" cy="576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7205472" y="4654296"/>
            <a:ext cx="1828800" cy="12801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89000" rtl="0" eaLnBrk="1" fontAlgn="base" latinLnBrk="0" hangingPunct="1"/>
            <a:endParaRPr kumimoji="0" lang="en-GB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7904" y="6483096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+mn-lt"/>
                <a:hlinkClick r:id="rId4"/>
              </a:rPr>
              <a:t>http://viewer.opencalais.com/</a:t>
            </a:r>
            <a:r>
              <a:rPr lang="en-GB" sz="1000" dirty="0" smtClean="0"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THOMSON REUTERS KNOWLEDGE GRAPH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94DAAB-C92C-4CAF-A48E-69DED4E6BFB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88" y="1196975"/>
            <a:ext cx="8707437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171107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94DAAB-C92C-4CAF-A48E-69DED4E6BFB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074" name="Picture 2" descr="A53A1C3D-C5DA-403D-ADD3-2BFA1B32B5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4540" y="201484"/>
            <a:ext cx="9755239" cy="620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6052931" y="685801"/>
            <a:ext cx="824948" cy="228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89000" rtl="0" eaLnBrk="1" fontAlgn="base" latinLnBrk="0" hangingPunct="1"/>
            <a:endParaRPr kumimoji="0" lang="en-GB" sz="1400" b="0" i="0" u="none" strike="noStrike" cap="none" normalizeH="0" baseline="0" dirty="0" smtClean="0">
              <a:solidFill>
                <a:schemeClr val="tx1"/>
              </a:solidFill>
              <a:effectLst/>
              <a:latin typeface="+mn-lt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802835" y="770283"/>
            <a:ext cx="3240156" cy="1585291"/>
          </a:xfrm>
          <a:custGeom>
            <a:avLst/>
            <a:gdLst>
              <a:gd name="connsiteX0" fmla="*/ 3240156 w 3240156"/>
              <a:gd name="connsiteY0" fmla="*/ 4969 h 1585291"/>
              <a:gd name="connsiteX1" fmla="*/ 2126974 w 3240156"/>
              <a:gd name="connsiteY1" fmla="*/ 263387 h 1585291"/>
              <a:gd name="connsiteX2" fmla="*/ 0 w 3240156"/>
              <a:gd name="connsiteY2" fmla="*/ 1585291 h 158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0156" h="1585291">
                <a:moveTo>
                  <a:pt x="3240156" y="4969"/>
                </a:moveTo>
                <a:cubicBezTo>
                  <a:pt x="2953578" y="2484"/>
                  <a:pt x="2667000" y="0"/>
                  <a:pt x="2126974" y="263387"/>
                </a:cubicBezTo>
                <a:cubicBezTo>
                  <a:pt x="1586948" y="526774"/>
                  <a:pt x="0" y="1585291"/>
                  <a:pt x="0" y="1585291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5828631" y="2005980"/>
            <a:ext cx="2802049" cy="2877711"/>
          </a:xfrm>
        </p:spPr>
        <p:txBody>
          <a:bodyPr wrap="none" rIns="0">
            <a:spAutoFit/>
          </a:bodyPr>
          <a:lstStyle/>
          <a:p>
            <a:pPr marL="0" lvl="1" indent="0" algn="ctr">
              <a:spcBef>
                <a:spcPts val="0"/>
              </a:spcBef>
              <a:spcAft>
                <a:spcPts val="3000"/>
              </a:spcAft>
              <a:buNone/>
            </a:pPr>
            <a:r>
              <a:rPr lang="en-GB" sz="1600" b="1" cap="all" dirty="0" smtClean="0">
                <a:solidFill>
                  <a:schemeClr val="accent1"/>
                </a:solidFill>
              </a:rPr>
              <a:t>Help to grow </a:t>
            </a:r>
            <a:r>
              <a:rPr lang="en-GB" sz="1600" cap="all" dirty="0" smtClean="0">
                <a:solidFill>
                  <a:schemeClr val="accent1"/>
                </a:solidFill>
              </a:rPr>
              <a:t/>
            </a:r>
            <a:br>
              <a:rPr lang="en-GB" sz="1600" cap="all" dirty="0" smtClean="0">
                <a:solidFill>
                  <a:schemeClr val="accent1"/>
                </a:solidFill>
              </a:rPr>
            </a:br>
            <a:r>
              <a:rPr lang="en-GB" sz="1600" cap="all" dirty="0" smtClean="0"/>
              <a:t>the open data commons</a:t>
            </a:r>
          </a:p>
          <a:p>
            <a:pPr marL="0" lvl="1" indent="0" algn="ctr">
              <a:spcBef>
                <a:spcPts val="0"/>
              </a:spcBef>
              <a:spcAft>
                <a:spcPts val="3000"/>
              </a:spcAft>
              <a:buNone/>
            </a:pPr>
            <a:r>
              <a:rPr lang="en-GB" sz="1600" b="1" cap="all" dirty="0">
                <a:solidFill>
                  <a:schemeClr val="accent1"/>
                </a:solidFill>
              </a:rPr>
              <a:t>Manage the complexity</a:t>
            </a:r>
            <a:r>
              <a:rPr lang="en-GB" sz="1600" cap="all" dirty="0" smtClean="0">
                <a:solidFill>
                  <a:schemeClr val="accent1"/>
                </a:solidFill>
              </a:rPr>
              <a:t/>
            </a:r>
            <a:br>
              <a:rPr lang="en-GB" sz="1600" cap="all" dirty="0" smtClean="0">
                <a:solidFill>
                  <a:schemeClr val="accent1"/>
                </a:solidFill>
              </a:rPr>
            </a:br>
            <a:r>
              <a:rPr lang="en-GB" sz="1600" cap="all" dirty="0" smtClean="0"/>
              <a:t>of the web</a:t>
            </a:r>
          </a:p>
          <a:p>
            <a:pPr marL="0" lvl="1" indent="0" algn="ctr">
              <a:spcBef>
                <a:spcPts val="0"/>
              </a:spcBef>
              <a:spcAft>
                <a:spcPts val="3000"/>
              </a:spcAft>
              <a:buNone/>
            </a:pPr>
            <a:r>
              <a:rPr lang="en-GB" sz="1600" b="1" cap="all" dirty="0">
                <a:solidFill>
                  <a:schemeClr val="accent1"/>
                </a:solidFill>
              </a:rPr>
              <a:t>Discover and connect </a:t>
            </a:r>
            <a:r>
              <a:rPr lang="en-GB" sz="1600" cap="all" dirty="0" smtClean="0"/>
              <a:t/>
            </a:r>
            <a:br>
              <a:rPr lang="en-GB" sz="1600" cap="all" dirty="0" smtClean="0"/>
            </a:br>
            <a:r>
              <a:rPr lang="en-GB" sz="1600" cap="all" dirty="0" smtClean="0"/>
              <a:t>to other data sources </a:t>
            </a:r>
            <a:endParaRPr lang="en-GB" sz="1600" cap="all" dirty="0"/>
          </a:p>
          <a:p>
            <a:pPr marL="0" lvl="1" indent="0" algn="ctr">
              <a:spcBef>
                <a:spcPts val="0"/>
              </a:spcBef>
              <a:spcAft>
                <a:spcPts val="3000"/>
              </a:spcAft>
              <a:buNone/>
            </a:pPr>
            <a:r>
              <a:rPr lang="en-GB" sz="1600" b="1" cap="all" dirty="0">
                <a:solidFill>
                  <a:schemeClr val="accent1"/>
                </a:solidFill>
              </a:rPr>
              <a:t>Realize the value!</a:t>
            </a:r>
            <a:endParaRPr lang="en-US" sz="1600" b="1" cap="all" dirty="0">
              <a:solidFill>
                <a:schemeClr val="accent1"/>
              </a:solidFill>
            </a:endParaRPr>
          </a:p>
        </p:txBody>
      </p:sp>
      <p:cxnSp>
        <p:nvCxnSpPr>
          <p:cNvPr id="115" name="Straight Arrow Connector 114"/>
          <p:cNvCxnSpPr/>
          <p:nvPr/>
        </p:nvCxnSpPr>
        <p:spPr bwMode="auto">
          <a:xfrm>
            <a:off x="6329555" y="2658483"/>
            <a:ext cx="1800200" cy="0"/>
          </a:xfrm>
          <a:prstGeom prst="straightConnector1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>
            <a:off x="6329555" y="3530199"/>
            <a:ext cx="1800200" cy="0"/>
          </a:xfrm>
          <a:prstGeom prst="straightConnector1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cxnSp>
        <p:nvCxnSpPr>
          <p:cNvPr id="117" name="Straight Arrow Connector 116"/>
          <p:cNvCxnSpPr/>
          <p:nvPr/>
        </p:nvCxnSpPr>
        <p:spPr bwMode="auto">
          <a:xfrm>
            <a:off x="6329555" y="4395584"/>
            <a:ext cx="1800200" cy="0"/>
          </a:xfrm>
          <a:prstGeom prst="straightConnector1">
            <a:avLst/>
          </a:prstGeom>
          <a:noFill/>
          <a:ln w="3175" cap="flat" cmpd="sng" algn="ctr">
            <a:solidFill>
              <a:schemeClr val="tx2"/>
            </a:solidFill>
            <a:prstDash val="solid"/>
            <a:round/>
            <a:headEnd type="oval" w="sm" len="sm"/>
            <a:tailEnd type="oval" w="sm" len="sm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97061">
            <a:off x="867654" y="602599"/>
            <a:ext cx="3809235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275350" y="6171158"/>
            <a:ext cx="5852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http://theodi.org/guides/data-identifiers-white-paper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http://thomsonreuters.com/site/data-identifiers/</a:t>
            </a:r>
          </a:p>
          <a:p>
            <a:endParaRPr lang="en-US" b="1" dirty="0" smtClean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Thomson Reuters</a:t>
            </a:r>
            <a:endParaRPr lang="en-US" dirty="0"/>
          </a:p>
        </p:txBody>
      </p:sp>
      <p:sp>
        <p:nvSpPr>
          <p:cNvPr id="18" name="Rectangle 35"/>
          <p:cNvSpPr/>
          <p:nvPr/>
        </p:nvSpPr>
        <p:spPr>
          <a:xfrm>
            <a:off x="646546" y="5383085"/>
            <a:ext cx="7850910" cy="108625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73152" bIns="91440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cap="all" dirty="0" smtClean="0">
                <a:solidFill>
                  <a:srgbClr val="FFFFFF"/>
                </a:solidFill>
              </a:rPr>
              <a:t>Reuters News</a:t>
            </a:r>
          </a:p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Powered by more than 2,800 journalists reporting in 20 languages from bureaus around the world, </a:t>
            </a:r>
            <a:r>
              <a:rPr lang="en-US" sz="1600" b="1" dirty="0" smtClean="0">
                <a:solidFill>
                  <a:srgbClr val="FFFFFF"/>
                </a:solidFill>
              </a:rPr>
              <a:t>Reuters</a:t>
            </a:r>
            <a:r>
              <a:rPr lang="en-US" sz="1600" dirty="0" smtClean="0">
                <a:solidFill>
                  <a:srgbClr val="FFFFFF"/>
                </a:solidFill>
              </a:rPr>
              <a:t> is the world’s largest international news organization</a:t>
            </a:r>
          </a:p>
        </p:txBody>
      </p:sp>
      <p:pic>
        <p:nvPicPr>
          <p:cNvPr id="22" name="Picture 21" descr="W:\Creative_Services_Jobs\1002877_People_OurCompany\Art\Icons.tif"/>
          <p:cNvPicPr>
            <a:picLocks noChangeAspect="1" noChangeArrowheads="1"/>
          </p:cNvPicPr>
          <p:nvPr/>
        </p:nvPicPr>
        <p:blipFill>
          <a:blip r:embed="rId3" cstate="print"/>
          <a:srcRect l="3284" t="3992" r="54792" b="57799"/>
          <a:stretch>
            <a:fillRect/>
          </a:stretch>
        </p:blipFill>
        <p:spPr bwMode="auto">
          <a:xfrm>
            <a:off x="425242" y="3699723"/>
            <a:ext cx="1337769" cy="1219200"/>
          </a:xfrm>
          <a:prstGeom prst="rect">
            <a:avLst/>
          </a:prstGeom>
          <a:noFill/>
        </p:spPr>
      </p:pic>
      <p:pic>
        <p:nvPicPr>
          <p:cNvPr id="23" name="Picture 3" descr="W:\Creative_Services_Jobs\1002877_People_OurCompany\Art\Icons.tif"/>
          <p:cNvPicPr>
            <a:picLocks noChangeAspect="1" noChangeArrowheads="1"/>
          </p:cNvPicPr>
          <p:nvPr/>
        </p:nvPicPr>
        <p:blipFill>
          <a:blip r:embed="rId4" cstate="print"/>
          <a:srcRect l="50747" t="44962" r="4328" b="14441"/>
          <a:stretch>
            <a:fillRect/>
          </a:stretch>
        </p:blipFill>
        <p:spPr bwMode="auto">
          <a:xfrm>
            <a:off x="431232" y="1657747"/>
            <a:ext cx="1352563" cy="122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3" descr="W:\Creative_Services_Jobs\1002877_People_OurCompany\Art\Icons.tif"/>
          <p:cNvPicPr>
            <a:picLocks noChangeAspect="1" noChangeArrowheads="1"/>
          </p:cNvPicPr>
          <p:nvPr/>
        </p:nvPicPr>
        <p:blipFill>
          <a:blip r:embed="rId5" cstate="print"/>
          <a:srcRect l="54180" b="61083"/>
          <a:stretch>
            <a:fillRect/>
          </a:stretch>
        </p:blipFill>
        <p:spPr bwMode="auto">
          <a:xfrm>
            <a:off x="4645901" y="3623523"/>
            <a:ext cx="1525174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3" descr="W:\Creative_Services_Jobs\1002877_People_OurCompany\Art\Icons.tif"/>
          <p:cNvPicPr>
            <a:picLocks noChangeAspect="1" noChangeArrowheads="1"/>
          </p:cNvPicPr>
          <p:nvPr/>
        </p:nvPicPr>
        <p:blipFill>
          <a:blip r:embed="rId6" cstate="print"/>
          <a:srcRect t="43992" r="55223" b="14292"/>
          <a:stretch>
            <a:fillRect/>
          </a:stretch>
        </p:blipFill>
        <p:spPr bwMode="auto">
          <a:xfrm>
            <a:off x="4600542" y="1623851"/>
            <a:ext cx="1390425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1751310" y="1395251"/>
            <a:ext cx="27432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defTabSz="820738" eaLnBrk="0" hangingPunct="0"/>
            <a:r>
              <a:rPr lang="en-US" altLang="en-US" sz="1700" b="1" cap="all" dirty="0" smtClean="0">
                <a:solidFill>
                  <a:srgbClr val="387C2B"/>
                </a:solidFill>
                <a:ea typeface="ＭＳ Ｐゴシック" pitchFamily="34" charset="-128"/>
              </a:rPr>
              <a:t>Financial &amp; Risk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gray">
          <a:xfrm>
            <a:off x="5975558" y="3294298"/>
            <a:ext cx="2743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defTabSz="820738" eaLnBrk="0" hangingPunct="0"/>
            <a:r>
              <a:rPr lang="en-US" altLang="en-US" sz="1700" b="1" cap="all" dirty="0" smtClean="0">
                <a:solidFill>
                  <a:srgbClr val="A00000"/>
                </a:solidFill>
                <a:ea typeface="ＭＳ Ｐゴシック" pitchFamily="34" charset="-128"/>
              </a:rPr>
              <a:t>Intellectual Property &amp; Science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5975558" y="1395251"/>
            <a:ext cx="27432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defTabSz="820738" eaLnBrk="0" hangingPunct="0"/>
            <a:r>
              <a:rPr lang="en-US" altLang="en-US" sz="1700" b="1" cap="all" dirty="0" smtClean="0">
                <a:solidFill>
                  <a:srgbClr val="005A84"/>
                </a:solidFill>
                <a:ea typeface="ＭＳ Ｐゴシック" pitchFamily="34" charset="-128"/>
              </a:rPr>
              <a:t>Legal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5975557" y="3871087"/>
            <a:ext cx="2743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defTabSz="820738" eaLnBrk="0" hangingPunct="0"/>
            <a:r>
              <a:rPr lang="en-US" altLang="en-US" sz="1400" dirty="0"/>
              <a:t>Comprehensive IP &amp; scientific information, decision support tools &amp; services to enable governments, academia, publishers, corporations &amp; 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r>
              <a:rPr lang="en-US" altLang="en-US" sz="1400" dirty="0" smtClean="0"/>
              <a:t>law </a:t>
            </a:r>
            <a:r>
              <a:rPr lang="en-US" altLang="en-US" sz="1400" dirty="0"/>
              <a:t>firms.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5975557" y="1712250"/>
            <a:ext cx="2743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defTabSz="820738" eaLnBrk="0" hangingPunct="0"/>
            <a:r>
              <a:rPr lang="en-US" altLang="en-US" sz="1400" dirty="0"/>
              <a:t>Critical information, decision support tools, software &amp; services to legal, investigation, business and government professionals. </a:t>
            </a:r>
          </a:p>
        </p:txBody>
      </p:sp>
      <p:grpSp>
        <p:nvGrpSpPr>
          <p:cNvPr id="3" name="Group 31"/>
          <p:cNvGrpSpPr/>
          <p:nvPr/>
        </p:nvGrpSpPr>
        <p:grpSpPr>
          <a:xfrm>
            <a:off x="557242" y="1480939"/>
            <a:ext cx="8029516" cy="3698239"/>
            <a:chOff x="665018" y="1238094"/>
            <a:chExt cx="8029516" cy="3914595"/>
          </a:xfrm>
        </p:grpSpPr>
        <p:sp>
          <p:nvSpPr>
            <p:cNvPr id="12" name="Line 5"/>
            <p:cNvSpPr>
              <a:spLocks noChangeShapeType="1"/>
            </p:cNvSpPr>
            <p:nvPr/>
          </p:nvSpPr>
          <p:spPr bwMode="gray">
            <a:xfrm>
              <a:off x="4675293" y="1238094"/>
              <a:ext cx="8967" cy="3914595"/>
            </a:xfrm>
            <a:prstGeom prst="line">
              <a:avLst/>
            </a:prstGeom>
            <a:noFill/>
            <a:ln w="25400" cap="rnd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666666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gray">
            <a:xfrm>
              <a:off x="665018" y="2921654"/>
              <a:ext cx="8029516" cy="0"/>
            </a:xfrm>
            <a:prstGeom prst="line">
              <a:avLst/>
            </a:prstGeom>
            <a:noFill/>
            <a:ln w="25400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666666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1751310" y="1712250"/>
            <a:ext cx="2743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defTabSz="820738" eaLnBrk="0" hangingPunct="0"/>
            <a:r>
              <a:rPr lang="en-US" altLang="en-US" sz="1400" dirty="0"/>
              <a:t>Critical news, information &amp; analytics, enables transactions, and connects trading, investing, financial and corporate professionals.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gray">
          <a:xfrm>
            <a:off x="1751310" y="3555908"/>
            <a:ext cx="27432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defTabSz="820738" eaLnBrk="0" hangingPunct="0"/>
            <a:r>
              <a:rPr lang="en-US" altLang="en-US" sz="1700" b="1" cap="all" dirty="0" smtClean="0">
                <a:solidFill>
                  <a:srgbClr val="46166B"/>
                </a:solidFill>
                <a:ea typeface="ＭＳ Ｐゴシック" pitchFamily="34" charset="-128"/>
              </a:rPr>
              <a:t>Tax &amp; Accounting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gray">
          <a:xfrm>
            <a:off x="1751310" y="3871087"/>
            <a:ext cx="2743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 anchorCtr="0">
            <a:spAutoFit/>
          </a:bodyPr>
          <a:lstStyle/>
          <a:p>
            <a:pPr defTabSz="820738" eaLnBrk="0" hangingPunct="0"/>
            <a:r>
              <a:rPr lang="en-US" altLang="en-US" sz="1400" dirty="0" smtClean="0"/>
              <a:t>Integrated tax compliance and accounting information, software </a:t>
            </a:r>
            <a:br>
              <a:rPr lang="en-US" altLang="en-US" sz="1400" dirty="0" smtClean="0"/>
            </a:br>
            <a:r>
              <a:rPr lang="en-US" altLang="en-US" sz="1400" dirty="0" smtClean="0"/>
              <a:t>&amp; services for professionals in accounting firms, corporations, law firms and government.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94DAAB-C92C-4CAF-A48E-69DED4E6BFB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gray">
          <a:xfrm>
            <a:off x="997527" y="5778511"/>
            <a:ext cx="7148946" cy="0"/>
          </a:xfrm>
          <a:prstGeom prst="line">
            <a:avLst/>
          </a:prstGeom>
          <a:noFill/>
          <a:ln w="3175" cap="rnd">
            <a:solidFill>
              <a:srgbClr val="4B4B4B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rgbClr val="666666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"/>
          <p:cNvSpPr txBox="1">
            <a:spLocks/>
          </p:cNvSpPr>
          <p:nvPr/>
        </p:nvSpPr>
        <p:spPr>
          <a:xfrm>
            <a:off x="152400" y="155575"/>
            <a:ext cx="7524750" cy="8366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600" kern="0" dirty="0" smtClean="0">
              <a:solidFill>
                <a:schemeClr val="tx2"/>
              </a:solidFill>
              <a:latin typeface="+mj-lt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 smtClean="0">
                <a:solidFill>
                  <a:schemeClr val="tx2"/>
                </a:solidFill>
                <a:latin typeface="+mj-lt"/>
                <a:cs typeface="ＭＳ Ｐゴシック" charset="0"/>
              </a:rPr>
              <a:t>THOMSON REUTERS – KEY FACTS</a:t>
            </a:r>
            <a:endParaRPr kumimoji="0" lang="en-US" sz="26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charset="0"/>
            </a:endParaRPr>
          </a:p>
        </p:txBody>
      </p:sp>
      <p:pic>
        <p:nvPicPr>
          <p:cNvPr id="25" name="Picture 6" descr="tr_hrz_rgb_po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689"/>
          <a:stretch>
            <a:fillRect/>
          </a:stretch>
        </p:blipFill>
        <p:spPr bwMode="auto">
          <a:xfrm>
            <a:off x="6899275" y="6234113"/>
            <a:ext cx="1981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lide Number Placeholder 3"/>
          <p:cNvSpPr txBox="1">
            <a:spLocks/>
          </p:cNvSpPr>
          <p:nvPr/>
        </p:nvSpPr>
        <p:spPr bwMode="auto">
          <a:xfrm>
            <a:off x="0" y="6544147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AF1356C0-D2A1-4E22-8E9C-1DF6E9E9027A}" type="slidenum">
              <a:rPr lang="en-US" sz="1200" b="1">
                <a:solidFill>
                  <a:srgbClr val="4B4B4B"/>
                </a:solidFill>
                <a:latin typeface="Calibri" pitchFamily="34" charset="0"/>
                <a:ea typeface="MS PGothic" pitchFamily="34" charset="-128"/>
              </a:rPr>
              <a:pPr algn="ctr"/>
              <a:t>3</a:t>
            </a:fld>
            <a:endParaRPr lang="en-US" sz="1200" b="1" dirty="0">
              <a:solidFill>
                <a:srgbClr val="4B4B4B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gray">
          <a:xfrm>
            <a:off x="179559" y="6602241"/>
            <a:ext cx="5745162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058" tIns="128016" rIns="82058" bIns="128016" anchor="t"/>
          <a:lstStyle/>
          <a:p>
            <a:pPr defTabSz="820738" eaLnBrk="0" hangingPunct="0">
              <a:defRPr/>
            </a:pPr>
            <a:r>
              <a:rPr lang="en-US" sz="1000" b="1" dirty="0" smtClean="0">
                <a:latin typeface="Calibri" pitchFamily="34" charset="0"/>
              </a:rPr>
              <a:t>PRIVILEGED &amp; CONFIDENTIAL</a:t>
            </a:r>
            <a:endParaRPr lang="en-US" sz="1000" b="1" dirty="0">
              <a:latin typeface="Calibri" pitchFamily="34" charset="0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431799" y="990600"/>
            <a:ext cx="8255001" cy="4724400"/>
            <a:chOff x="203199" y="990600"/>
            <a:chExt cx="8763000" cy="4953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63125" t="11111" r="16458" b="65555"/>
            <a:stretch>
              <a:fillRect/>
            </a:stretch>
          </p:blipFill>
          <p:spPr bwMode="auto">
            <a:xfrm>
              <a:off x="203199" y="4038600"/>
              <a:ext cx="248920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63194" t="14568" r="18125" b="62222"/>
            <a:stretch>
              <a:fillRect/>
            </a:stretch>
          </p:blipFill>
          <p:spPr bwMode="auto">
            <a:xfrm>
              <a:off x="203199" y="2590800"/>
              <a:ext cx="2277533" cy="1591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63750" t="63457" r="18750" b="10987"/>
            <a:stretch>
              <a:fillRect/>
            </a:stretch>
          </p:blipFill>
          <p:spPr bwMode="auto">
            <a:xfrm>
              <a:off x="6747932" y="1083734"/>
              <a:ext cx="21336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63125" t="43333" r="18680" b="28889"/>
            <a:stretch>
              <a:fillRect/>
            </a:stretch>
          </p:blipFill>
          <p:spPr bwMode="auto">
            <a:xfrm>
              <a:off x="6671732" y="4038600"/>
              <a:ext cx="2218267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l="63125" t="32222" r="16875" b="44445"/>
            <a:stretch>
              <a:fillRect/>
            </a:stretch>
          </p:blipFill>
          <p:spPr bwMode="auto">
            <a:xfrm>
              <a:off x="2396065" y="4182536"/>
              <a:ext cx="24384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l="63125" t="74444" r="16875" b="4446"/>
            <a:stretch>
              <a:fillRect/>
            </a:stretch>
          </p:blipFill>
          <p:spPr bwMode="auto">
            <a:xfrm>
              <a:off x="203199" y="1143000"/>
              <a:ext cx="24384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 l="63125" t="28889" r="17500" b="47655"/>
            <a:stretch>
              <a:fillRect/>
            </a:stretch>
          </p:blipFill>
          <p:spPr bwMode="auto">
            <a:xfrm>
              <a:off x="2387601" y="1134533"/>
              <a:ext cx="2362200" cy="1608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 l="63750" t="23209" r="18125" b="55556"/>
            <a:stretch>
              <a:fillRect/>
            </a:stretch>
          </p:blipFill>
          <p:spPr bwMode="auto">
            <a:xfrm>
              <a:off x="2455334" y="2675467"/>
              <a:ext cx="2209800" cy="1456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 l="63125" t="43333" r="18125" b="31112"/>
            <a:stretch>
              <a:fillRect/>
            </a:stretch>
          </p:blipFill>
          <p:spPr bwMode="auto">
            <a:xfrm>
              <a:off x="4614329" y="1176868"/>
              <a:ext cx="22860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l="63125" t="53580" r="16875" b="25556"/>
            <a:stretch>
              <a:fillRect/>
            </a:stretch>
          </p:blipFill>
          <p:spPr bwMode="auto">
            <a:xfrm>
              <a:off x="4580464" y="2768601"/>
              <a:ext cx="2438400" cy="1430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 l="63750" t="66666" r="18125" b="10001"/>
            <a:stretch>
              <a:fillRect/>
            </a:stretch>
          </p:blipFill>
          <p:spPr bwMode="auto">
            <a:xfrm>
              <a:off x="6739468" y="2641599"/>
              <a:ext cx="22098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l="68264" t="32222" r="24236" b="59877"/>
            <a:stretch>
              <a:fillRect/>
            </a:stretch>
          </p:blipFill>
          <p:spPr bwMode="auto">
            <a:xfrm>
              <a:off x="1879599" y="5469466"/>
              <a:ext cx="914400" cy="397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63750" t="43209" r="18125" b="33457"/>
            <a:stretch>
              <a:fillRect/>
            </a:stretch>
          </p:blipFill>
          <p:spPr bwMode="auto">
            <a:xfrm>
              <a:off x="4665131" y="4114800"/>
              <a:ext cx="22098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l="68264" t="32222" r="24236" b="59877"/>
            <a:stretch>
              <a:fillRect/>
            </a:stretch>
          </p:blipFill>
          <p:spPr bwMode="auto">
            <a:xfrm>
              <a:off x="203199" y="2209800"/>
              <a:ext cx="2209800" cy="541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l="68264" t="36666" r="24236" b="59877"/>
            <a:stretch>
              <a:fillRect/>
            </a:stretch>
          </p:blipFill>
          <p:spPr bwMode="auto">
            <a:xfrm>
              <a:off x="2489199" y="4038600"/>
              <a:ext cx="2209800" cy="237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l="68264" t="32222" r="24236" b="59877"/>
            <a:stretch>
              <a:fillRect/>
            </a:stretch>
          </p:blipFill>
          <p:spPr bwMode="auto">
            <a:xfrm>
              <a:off x="203199" y="5638800"/>
              <a:ext cx="8686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l="68264" t="32222" r="24236" b="59877"/>
            <a:stretch>
              <a:fillRect/>
            </a:stretch>
          </p:blipFill>
          <p:spPr bwMode="auto">
            <a:xfrm>
              <a:off x="203199" y="990600"/>
              <a:ext cx="8686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l="68264" t="32222" r="24236" b="59877"/>
            <a:stretch>
              <a:fillRect/>
            </a:stretch>
          </p:blipFill>
          <p:spPr bwMode="auto">
            <a:xfrm rot="5400000">
              <a:off x="6375399" y="3352800"/>
              <a:ext cx="49530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1371600" y="266700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543800" y="266700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 cstate="print"/>
          <a:srcRect l="14375" t="15556" r="14375" b="13333"/>
          <a:stretch>
            <a:fillRect/>
          </a:stretch>
        </p:blipFill>
        <p:spPr bwMode="auto">
          <a:xfrm>
            <a:off x="266700" y="990600"/>
            <a:ext cx="8591550" cy="4823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307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sjones\Desktop\BCG\Powell\big_wave-wallpaper-2560x16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30" r="25000" b="2567"/>
          <a:stretch/>
        </p:blipFill>
        <p:spPr bwMode="auto">
          <a:xfrm>
            <a:off x="-2" y="1152726"/>
            <a:ext cx="9144002" cy="521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Making sense of the flood of 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94DAAB-C92C-4CAF-A48E-69DED4E6BFB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Round Single Corner Rectangle 9"/>
          <p:cNvSpPr/>
          <p:nvPr/>
        </p:nvSpPr>
        <p:spPr bwMode="auto">
          <a:xfrm flipH="1">
            <a:off x="5354515" y="2616593"/>
            <a:ext cx="3817620" cy="3447098"/>
          </a:xfrm>
          <a:prstGeom prst="round1Rect">
            <a:avLst/>
          </a:prstGeom>
          <a:solidFill>
            <a:srgbClr val="FF8000">
              <a:alpha val="89804"/>
            </a:srgbClr>
          </a:solidFill>
          <a:ln w="12700">
            <a:noFill/>
          </a:ln>
        </p:spPr>
        <p:txBody>
          <a:bodyPr wrap="square" lIns="91440" tIns="137160" rIns="182880" bIns="137160">
            <a:spAutoFit/>
          </a:bodyPr>
          <a:lstStyle/>
          <a:p>
            <a:pPr marL="168275" indent="-168275" defTabSz="8890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25400" dist="38100" dir="2700000" algn="tl" rotWithShape="0">
                    <a:schemeClr val="tx2">
                      <a:lumMod val="50000"/>
                      <a:alpha val="80000"/>
                    </a:schemeClr>
                  </a:outerShdw>
                </a:effectLst>
                <a:latin typeface="Arial"/>
              </a:rPr>
              <a:t>A robust information architecture enables </a:t>
            </a:r>
            <a:r>
              <a:rPr lang="en-US" sz="1600" b="1" kern="0" dirty="0">
                <a:solidFill>
                  <a:schemeClr val="bg1"/>
                </a:solidFill>
                <a:effectLst>
                  <a:outerShdw blurRad="25400" dist="38100" dir="2700000" algn="tl" rotWithShape="0">
                    <a:schemeClr val="tx2">
                      <a:lumMod val="50000"/>
                      <a:alpha val="80000"/>
                    </a:schemeClr>
                  </a:outerShdw>
                </a:effectLst>
                <a:latin typeface="Arial"/>
              </a:rPr>
              <a:t>Thomson Reuters </a:t>
            </a:r>
            <a:r>
              <a:rPr lang="en-US" sz="1600" b="1" kern="0" dirty="0" smtClean="0">
                <a:solidFill>
                  <a:schemeClr val="bg1"/>
                </a:solidFill>
                <a:effectLst>
                  <a:outerShdw blurRad="25400" dist="38100" dir="2700000" algn="tl" rotWithShape="0">
                    <a:schemeClr val="tx2">
                      <a:lumMod val="50000"/>
                      <a:alpha val="80000"/>
                    </a:schemeClr>
                  </a:outerShdw>
                </a:effectLst>
                <a:latin typeface="Arial"/>
              </a:rPr>
              <a:t>to</a:t>
            </a:r>
            <a:br>
              <a:rPr lang="en-US" sz="1600" b="1" kern="0" dirty="0" smtClean="0">
                <a:solidFill>
                  <a:schemeClr val="bg1"/>
                </a:solidFill>
                <a:effectLst>
                  <a:outerShdw blurRad="25400" dist="38100" dir="2700000" algn="tl" rotWithShape="0">
                    <a:schemeClr val="tx2">
                      <a:lumMod val="50000"/>
                      <a:alpha val="80000"/>
                    </a:schemeClr>
                  </a:outerShdw>
                </a:effectLst>
                <a:latin typeface="Arial"/>
              </a:rPr>
            </a:br>
            <a:endParaRPr lang="en-US" sz="1600" b="1" kern="0" dirty="0" smtClean="0">
              <a:solidFill>
                <a:schemeClr val="bg1"/>
              </a:solidFill>
              <a:effectLst>
                <a:outerShdw blurRad="25400" dist="38100" dir="2700000" algn="tl" rotWithShape="0">
                  <a:schemeClr val="tx2">
                    <a:lumMod val="50000"/>
                    <a:alpha val="80000"/>
                  </a:schemeClr>
                </a:outerShdw>
              </a:effectLst>
              <a:latin typeface="Arial"/>
            </a:endParaRPr>
          </a:p>
          <a:p>
            <a:pPr marL="168275" indent="-168275" defTabSz="8890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25400" dist="38100" dir="2700000" algn="tl" rotWithShape="0">
                    <a:schemeClr val="tx2">
                      <a:lumMod val="50000"/>
                      <a:alpha val="80000"/>
                    </a:schemeClr>
                  </a:outerShdw>
                </a:effectLst>
                <a:latin typeface="Arial"/>
              </a:rPr>
              <a:t>Run, build and use scalable infrastructure and platforms  </a:t>
            </a:r>
          </a:p>
          <a:p>
            <a:pPr marL="168275" indent="-168275" defTabSz="8890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25400" dist="38100" dir="2700000" algn="tl" rotWithShape="0">
                    <a:schemeClr val="tx2">
                      <a:lumMod val="50000"/>
                      <a:alpha val="80000"/>
                    </a:schemeClr>
                  </a:outerShdw>
                </a:effectLst>
                <a:latin typeface="Arial"/>
              </a:rPr>
              <a:t>Leverage all of our information assets for the benefit of all of our products and services</a:t>
            </a:r>
          </a:p>
          <a:p>
            <a:pPr marL="168275" indent="-168275" defTabSz="8890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b="1" kern="0" dirty="0" smtClean="0">
                <a:solidFill>
                  <a:schemeClr val="bg1"/>
                </a:solidFill>
                <a:effectLst>
                  <a:outerShdw blurRad="25400" dist="38100" dir="2700000" algn="tl" rotWithShape="0">
                    <a:schemeClr val="tx2">
                      <a:lumMod val="50000"/>
                      <a:alpha val="80000"/>
                    </a:schemeClr>
                  </a:outerShdw>
                </a:effectLst>
                <a:latin typeface="Arial"/>
              </a:rPr>
              <a:t>Help our customers more effectively operate their own big data operations</a:t>
            </a:r>
          </a:p>
        </p:txBody>
      </p:sp>
      <p:grpSp>
        <p:nvGrpSpPr>
          <p:cNvPr id="3" name="Group 2058"/>
          <p:cNvGrpSpPr/>
          <p:nvPr/>
        </p:nvGrpSpPr>
        <p:grpSpPr>
          <a:xfrm>
            <a:off x="843475" y="1277512"/>
            <a:ext cx="6607495" cy="5051045"/>
            <a:chOff x="449580" y="2754632"/>
            <a:chExt cx="6607495" cy="5051045"/>
          </a:xfrm>
        </p:grpSpPr>
        <p:grpSp>
          <p:nvGrpSpPr>
            <p:cNvPr id="4" name="Group 2056"/>
            <p:cNvGrpSpPr/>
            <p:nvPr/>
          </p:nvGrpSpPr>
          <p:grpSpPr>
            <a:xfrm>
              <a:off x="2475912" y="2754632"/>
              <a:ext cx="4581163" cy="5051045"/>
              <a:chOff x="2475912" y="2754632"/>
              <a:chExt cx="4581163" cy="5051045"/>
            </a:xfrm>
          </p:grpSpPr>
          <p:grpSp>
            <p:nvGrpSpPr>
              <p:cNvPr id="6" name="Group 2055"/>
              <p:cNvGrpSpPr/>
              <p:nvPr/>
            </p:nvGrpSpPr>
            <p:grpSpPr>
              <a:xfrm>
                <a:off x="2475912" y="4375064"/>
                <a:ext cx="2129141" cy="3430613"/>
                <a:chOff x="2456860" y="4375064"/>
                <a:chExt cx="2129141" cy="3430613"/>
              </a:xfrm>
              <a:effectLst>
                <a:outerShdw blurRad="12700" dist="12700" dir="5400000" algn="ctr" rotWithShape="0">
                  <a:schemeClr val="tx1">
                    <a:alpha val="50000"/>
                  </a:schemeClr>
                </a:outerShdw>
              </a:effectLst>
            </p:grpSpPr>
            <p:sp>
              <p:nvSpPr>
                <p:cNvPr id="14" name="Oval 13"/>
                <p:cNvSpPr/>
                <p:nvPr/>
              </p:nvSpPr>
              <p:spPr bwMode="auto">
                <a:xfrm>
                  <a:off x="3833119" y="5467187"/>
                  <a:ext cx="581026" cy="581026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91440" rIns="91440" bIns="9144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889000" rtl="0" eaLnBrk="1" fontAlgn="base" latinLnBrk="0" hangingPunct="1"/>
                  <a:endParaRPr kumimoji="0" lang="en-US" sz="1400" b="0" i="0" u="none" strike="noStrike" cap="none" normalizeH="0" baseline="0" dirty="0" smtClean="0">
                    <a:solidFill>
                      <a:schemeClr val="tx1"/>
                    </a:solidFill>
                    <a:effectLst/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 bwMode="auto">
                <a:xfrm>
                  <a:off x="4004975" y="7224651"/>
                  <a:ext cx="581026" cy="581026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91440" rIns="91440" bIns="9144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889000" rtl="0" eaLnBrk="1" fontAlgn="base" latinLnBrk="0" hangingPunct="1"/>
                  <a:endParaRPr kumimoji="0" lang="en-US" sz="1400" b="0" i="0" u="none" strike="noStrike" cap="none" normalizeH="0" baseline="0" dirty="0" smtClean="0">
                    <a:solidFill>
                      <a:schemeClr val="tx1"/>
                    </a:solidFill>
                    <a:effectLst/>
                    <a:latin typeface="+mn-lt"/>
                    <a:cs typeface="+mn-cs"/>
                  </a:endParaRPr>
                </a:p>
              </p:txBody>
            </p:sp>
            <p:sp>
              <p:nvSpPr>
                <p:cNvPr id="25" name="Freeform 24"/>
                <p:cNvSpPr/>
                <p:nvPr/>
              </p:nvSpPr>
              <p:spPr bwMode="auto">
                <a:xfrm flipH="1" flipV="1">
                  <a:off x="2456860" y="4375064"/>
                  <a:ext cx="1561516" cy="1080669"/>
                </a:xfrm>
                <a:custGeom>
                  <a:avLst/>
                  <a:gdLst>
                    <a:gd name="connsiteX0" fmla="*/ 0 w 4945380"/>
                    <a:gd name="connsiteY0" fmla="*/ 0 h 1058923"/>
                    <a:gd name="connsiteX1" fmla="*/ 1600200 w 4945380"/>
                    <a:gd name="connsiteY1" fmla="*/ 929640 h 1058923"/>
                    <a:gd name="connsiteX2" fmla="*/ 4945380 w 4945380"/>
                    <a:gd name="connsiteY2" fmla="*/ 1028700 h 1058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45380" h="1058923">
                      <a:moveTo>
                        <a:pt x="0" y="0"/>
                      </a:moveTo>
                      <a:cubicBezTo>
                        <a:pt x="387985" y="379095"/>
                        <a:pt x="775970" y="758190"/>
                        <a:pt x="1600200" y="929640"/>
                      </a:cubicBezTo>
                      <a:cubicBezTo>
                        <a:pt x="2424430" y="1101090"/>
                        <a:pt x="3684905" y="1064895"/>
                        <a:pt x="4945380" y="102870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bg1"/>
                  </a:solidFill>
                  <a:prstDash val="sysDash"/>
                  <a:round/>
                  <a:headEnd type="none" w="med" len="med"/>
                  <a:tailEnd type="oval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2054"/>
              <p:cNvGrpSpPr/>
              <p:nvPr/>
            </p:nvGrpSpPr>
            <p:grpSpPr>
              <a:xfrm>
                <a:off x="2850835" y="2754632"/>
                <a:ext cx="4206240" cy="1013460"/>
                <a:chOff x="2827020" y="2735580"/>
                <a:chExt cx="4206240" cy="1013460"/>
              </a:xfrm>
              <a:effectLst>
                <a:outerShdw blurRad="12700" dist="12700" dir="5400000" algn="ctr" rotWithShape="0">
                  <a:schemeClr val="tx1">
                    <a:alpha val="50000"/>
                  </a:schemeClr>
                </a:outerShdw>
              </a:effectLst>
            </p:grpSpPr>
            <p:sp>
              <p:nvSpPr>
                <p:cNvPr id="11" name="Oval 10"/>
                <p:cNvSpPr/>
                <p:nvPr/>
              </p:nvSpPr>
              <p:spPr bwMode="auto">
                <a:xfrm>
                  <a:off x="6019800" y="2735580"/>
                  <a:ext cx="1013460" cy="101346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91440" rIns="91440" bIns="9144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889000" rtl="0" eaLnBrk="1" fontAlgn="base" latinLnBrk="0" hangingPunct="1"/>
                  <a:endParaRPr kumimoji="0" lang="en-US" sz="1400" b="0" i="0" u="none" strike="noStrike" cap="none" normalizeH="0" baseline="0" dirty="0" smtClean="0">
                    <a:solidFill>
                      <a:schemeClr val="tx1"/>
                    </a:solidFill>
                    <a:effectLst/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Freeform 26"/>
                <p:cNvSpPr/>
                <p:nvPr/>
              </p:nvSpPr>
              <p:spPr bwMode="auto">
                <a:xfrm flipV="1">
                  <a:off x="2827020" y="3187093"/>
                  <a:ext cx="3192780" cy="200055"/>
                </a:xfrm>
                <a:custGeom>
                  <a:avLst/>
                  <a:gdLst>
                    <a:gd name="connsiteX0" fmla="*/ 0 w 4945380"/>
                    <a:gd name="connsiteY0" fmla="*/ 0 h 1058923"/>
                    <a:gd name="connsiteX1" fmla="*/ 1600200 w 4945380"/>
                    <a:gd name="connsiteY1" fmla="*/ 929640 h 1058923"/>
                    <a:gd name="connsiteX2" fmla="*/ 4945380 w 4945380"/>
                    <a:gd name="connsiteY2" fmla="*/ 1028700 h 1058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45380" h="1058923">
                      <a:moveTo>
                        <a:pt x="0" y="0"/>
                      </a:moveTo>
                      <a:cubicBezTo>
                        <a:pt x="387985" y="379095"/>
                        <a:pt x="775970" y="758190"/>
                        <a:pt x="1600200" y="929640"/>
                      </a:cubicBezTo>
                      <a:cubicBezTo>
                        <a:pt x="2424430" y="1101090"/>
                        <a:pt x="3684905" y="1064895"/>
                        <a:pt x="4945380" y="102870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bg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889000"/>
                  <a:endParaRPr lang="en-US" sz="1400">
                    <a:latin typeface="+mn-lt"/>
                  </a:endParaRPr>
                </a:p>
              </p:txBody>
            </p:sp>
          </p:grpSp>
          <p:sp>
            <p:nvSpPr>
              <p:cNvPr id="16" name="Oval 15"/>
              <p:cNvSpPr/>
              <p:nvPr/>
            </p:nvSpPr>
            <p:spPr bwMode="auto">
              <a:xfrm>
                <a:off x="2774630" y="3375657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91440" rIns="91440" bIns="9144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889000" rtl="0" eaLnBrk="1" fontAlgn="base" latinLnBrk="0" hangingPunct="1"/>
                <a:endParaRPr kumimoji="0" lang="en-US" sz="1400" b="0" i="0" u="none" strike="noStrike" cap="none" normalizeH="0" baseline="0" dirty="0" smtClean="0">
                  <a:solidFill>
                    <a:schemeClr val="tx1"/>
                  </a:solidFill>
                  <a:effectLst/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roup 2057"/>
            <p:cNvGrpSpPr/>
            <p:nvPr/>
          </p:nvGrpSpPr>
          <p:grpSpPr>
            <a:xfrm>
              <a:off x="449580" y="2918619"/>
              <a:ext cx="2930652" cy="1078992"/>
              <a:chOff x="449580" y="2918619"/>
              <a:chExt cx="2930652" cy="1078992"/>
            </a:xfrm>
          </p:grpSpPr>
          <p:cxnSp>
            <p:nvCxnSpPr>
              <p:cNvPr id="2048" name="Straight Connector 2047"/>
              <p:cNvCxnSpPr/>
              <p:nvPr/>
            </p:nvCxnSpPr>
            <p:spPr bwMode="auto">
              <a:xfrm>
                <a:off x="449580" y="2918619"/>
                <a:ext cx="0" cy="1078992"/>
              </a:xfrm>
              <a:prstGeom prst="line">
                <a:avLst/>
              </a:prstGeom>
              <a:noFill/>
              <a:ln w="12700" cap="rnd" cmpd="sng" algn="ctr">
                <a:solidFill>
                  <a:srgbClr val="FFFFFF">
                    <a:alpha val="2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5" name="Rectangle 34"/>
              <p:cNvSpPr/>
              <p:nvPr/>
            </p:nvSpPr>
            <p:spPr>
              <a:xfrm>
                <a:off x="449580" y="2920393"/>
                <a:ext cx="293065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889000">
                  <a:spcBef>
                    <a:spcPts val="0"/>
                  </a:spcBef>
                  <a:spcAft>
                    <a:spcPts val="1800"/>
                  </a:spcAft>
                  <a:buClr>
                    <a:schemeClr val="tx2"/>
                  </a:buClr>
                  <a:defRPr/>
                </a:pPr>
                <a:endParaRPr lang="en-US" sz="1600" b="1" kern="0" dirty="0">
                  <a:solidFill>
                    <a:schemeClr val="bg1"/>
                  </a:solidFill>
                  <a:effectLst>
                    <a:outerShdw blurRad="25400" dist="38100" dir="2700000" algn="tl" rotWithShape="0">
                      <a:srgbClr val="014085">
                        <a:alpha val="80000"/>
                      </a:srgbClr>
                    </a:outerShdw>
                  </a:effectLst>
                  <a:latin typeface="Arial"/>
                </a:endParaRPr>
              </a:p>
            </p:txBody>
          </p:sp>
        </p:grpSp>
      </p:grpSp>
      <p:grpSp>
        <p:nvGrpSpPr>
          <p:cNvPr id="12" name="Group 2053"/>
          <p:cNvGrpSpPr/>
          <p:nvPr/>
        </p:nvGrpSpPr>
        <p:grpSpPr>
          <a:xfrm>
            <a:off x="449580" y="1300259"/>
            <a:ext cx="2930652" cy="4478149"/>
            <a:chOff x="449580" y="1446179"/>
            <a:chExt cx="2930652" cy="4478149"/>
          </a:xfrm>
        </p:grpSpPr>
        <p:sp>
          <p:nvSpPr>
            <p:cNvPr id="8" name="Rectangle 7"/>
            <p:cNvSpPr/>
            <p:nvPr/>
          </p:nvSpPr>
          <p:spPr>
            <a:xfrm>
              <a:off x="449580" y="1446179"/>
              <a:ext cx="2930652" cy="4478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11125" lvl="0" indent="-111125" defTabSz="889000">
                <a:spcBef>
                  <a:spcPts val="0"/>
                </a:spcBef>
                <a:spcAft>
                  <a:spcPts val="1800"/>
                </a:spcAft>
                <a:buClr>
                  <a:schemeClr val="tx2"/>
                </a:buClr>
                <a:buFont typeface="Arial" pitchFamily="34" charset="0"/>
                <a:buChar char="•"/>
                <a:defRPr/>
              </a:pPr>
              <a:r>
                <a:rPr lang="en-US" sz="1600" b="1" kern="0" dirty="0" smtClean="0">
                  <a:solidFill>
                    <a:schemeClr val="bg1"/>
                  </a:solidFill>
                  <a:effectLst>
                    <a:outerShdw blurRad="25400" dist="38100" dir="2700000" algn="tl" rotWithShape="0">
                      <a:srgbClr val="014085">
                        <a:alpha val="80000"/>
                      </a:srgbClr>
                    </a:outerShdw>
                  </a:effectLst>
                  <a:latin typeface="Arial"/>
                </a:rPr>
                <a:t>Help </a:t>
              </a:r>
              <a:r>
                <a:rPr lang="en-US" sz="1600" b="1" kern="0" dirty="0">
                  <a:solidFill>
                    <a:schemeClr val="bg1"/>
                  </a:solidFill>
                  <a:effectLst>
                    <a:outerShdw blurRad="25400" dist="38100" dir="2700000" algn="tl" rotWithShape="0">
                      <a:srgbClr val="014085">
                        <a:alpha val="80000"/>
                      </a:srgbClr>
                    </a:outerShdw>
                  </a:effectLst>
                  <a:latin typeface="Arial"/>
                </a:rPr>
                <a:t>customers make sense of the tidal wave </a:t>
              </a:r>
              <a:r>
                <a:rPr lang="en-US" sz="1600" b="1" kern="0" dirty="0" smtClean="0">
                  <a:solidFill>
                    <a:schemeClr val="bg1"/>
                  </a:solidFill>
                  <a:effectLst>
                    <a:outerShdw blurRad="25400" dist="38100" dir="2700000" algn="tl" rotWithShape="0">
                      <a:srgbClr val="014085">
                        <a:alpha val="80000"/>
                      </a:srgbClr>
                    </a:outerShdw>
                  </a:effectLst>
                  <a:latin typeface="Arial"/>
                </a:rPr>
                <a:t/>
              </a:r>
              <a:br>
                <a:rPr lang="en-US" sz="1600" b="1" kern="0" dirty="0" smtClean="0">
                  <a:solidFill>
                    <a:schemeClr val="bg1"/>
                  </a:solidFill>
                  <a:effectLst>
                    <a:outerShdw blurRad="25400" dist="38100" dir="2700000" algn="tl" rotWithShape="0">
                      <a:srgbClr val="014085">
                        <a:alpha val="80000"/>
                      </a:srgbClr>
                    </a:outerShdw>
                  </a:effectLst>
                  <a:latin typeface="Arial"/>
                </a:rPr>
              </a:br>
              <a:r>
                <a:rPr lang="en-US" sz="1600" b="1" kern="0" dirty="0" smtClean="0">
                  <a:solidFill>
                    <a:schemeClr val="bg1"/>
                  </a:solidFill>
                  <a:effectLst>
                    <a:outerShdw blurRad="25400" dist="38100" dir="2700000" algn="tl" rotWithShape="0">
                      <a:srgbClr val="014085">
                        <a:alpha val="80000"/>
                      </a:srgbClr>
                    </a:outerShdw>
                  </a:effectLst>
                  <a:latin typeface="Arial"/>
                </a:rPr>
                <a:t>of </a:t>
              </a:r>
              <a:r>
                <a:rPr lang="en-US" sz="1600" b="1" kern="0" dirty="0">
                  <a:solidFill>
                    <a:schemeClr val="bg1"/>
                  </a:solidFill>
                  <a:effectLst>
                    <a:outerShdw blurRad="25400" dist="38100" dir="2700000" algn="tl" rotWithShape="0">
                      <a:srgbClr val="014085">
                        <a:alpha val="80000"/>
                      </a:srgbClr>
                    </a:outerShdw>
                  </a:effectLst>
                  <a:latin typeface="Arial"/>
                </a:rPr>
                <a:t>information through </a:t>
              </a:r>
              <a:r>
                <a:rPr lang="en-US" sz="1600" b="1" kern="0" dirty="0" smtClean="0">
                  <a:solidFill>
                    <a:schemeClr val="bg1"/>
                  </a:solidFill>
                  <a:effectLst>
                    <a:outerShdw blurRad="25400" dist="38100" dir="2700000" algn="tl" rotWithShape="0">
                      <a:srgbClr val="014085">
                        <a:alpha val="80000"/>
                      </a:srgbClr>
                    </a:outerShdw>
                  </a:effectLst>
                  <a:latin typeface="Arial"/>
                </a:rPr>
                <a:t/>
              </a:r>
              <a:br>
                <a:rPr lang="en-US" sz="1600" b="1" kern="0" dirty="0" smtClean="0">
                  <a:solidFill>
                    <a:schemeClr val="bg1"/>
                  </a:solidFill>
                  <a:effectLst>
                    <a:outerShdw blurRad="25400" dist="38100" dir="2700000" algn="tl" rotWithShape="0">
                      <a:srgbClr val="014085">
                        <a:alpha val="80000"/>
                      </a:srgbClr>
                    </a:outerShdw>
                  </a:effectLst>
                  <a:latin typeface="Arial"/>
                </a:rPr>
              </a:br>
              <a:r>
                <a:rPr lang="en-US" sz="1600" b="1" kern="0" dirty="0" smtClean="0">
                  <a:solidFill>
                    <a:schemeClr val="bg1"/>
                  </a:solidFill>
                  <a:effectLst>
                    <a:outerShdw blurRad="25400" dist="38100" dir="2700000" algn="tl" rotWithShape="0">
                      <a:srgbClr val="014085">
                        <a:alpha val="80000"/>
                      </a:srgbClr>
                    </a:outerShdw>
                  </a:effectLst>
                  <a:latin typeface="Arial"/>
                </a:rPr>
                <a:t>tools </a:t>
              </a:r>
              <a:r>
                <a:rPr lang="en-US" sz="1600" b="1" kern="0" dirty="0">
                  <a:solidFill>
                    <a:schemeClr val="bg1"/>
                  </a:solidFill>
                  <a:effectLst>
                    <a:outerShdw blurRad="25400" dist="38100" dir="2700000" algn="tl" rotWithShape="0">
                      <a:srgbClr val="014085">
                        <a:alpha val="80000"/>
                      </a:srgbClr>
                    </a:outerShdw>
                  </a:effectLst>
                  <a:latin typeface="Arial"/>
                </a:rPr>
                <a:t>such as predictive analytics and </a:t>
              </a:r>
              <a:r>
                <a:rPr lang="en-US" sz="1600" b="1" kern="0" dirty="0" smtClean="0">
                  <a:solidFill>
                    <a:schemeClr val="bg1"/>
                  </a:solidFill>
                  <a:effectLst>
                    <a:outerShdw blurRad="25400" dist="38100" dir="2700000" algn="tl" rotWithShape="0">
                      <a:srgbClr val="014085">
                        <a:alpha val="80000"/>
                      </a:srgbClr>
                    </a:outerShdw>
                  </a:effectLst>
                  <a:latin typeface="Arial"/>
                </a:rPr>
                <a:t>visualization</a:t>
              </a:r>
            </a:p>
            <a:p>
              <a:pPr marL="111125" indent="-111125" defTabSz="889000">
                <a:spcBef>
                  <a:spcPts val="0"/>
                </a:spcBef>
                <a:spcAft>
                  <a:spcPts val="1800"/>
                </a:spcAft>
                <a:buClr>
                  <a:schemeClr val="tx2"/>
                </a:buClr>
                <a:buFont typeface="Arial" pitchFamily="34" charset="0"/>
                <a:buChar char="•"/>
                <a:defRPr/>
              </a:pPr>
              <a:r>
                <a:rPr lang="en-US" sz="1600" b="1" kern="0" dirty="0" smtClean="0">
                  <a:solidFill>
                    <a:schemeClr val="bg1"/>
                  </a:solidFill>
                  <a:effectLst>
                    <a:outerShdw blurRad="25400" dist="38100" dir="2700000" algn="tl" rotWithShape="0">
                      <a:srgbClr val="014085">
                        <a:alpha val="80000"/>
                      </a:srgbClr>
                    </a:outerShdw>
                  </a:effectLst>
                  <a:latin typeface="Arial"/>
                </a:rPr>
                <a:t>Help customers spot patterns and outliers, </a:t>
              </a:r>
              <a:br>
                <a:rPr lang="en-US" sz="1600" b="1" kern="0" dirty="0" smtClean="0">
                  <a:solidFill>
                    <a:schemeClr val="bg1"/>
                  </a:solidFill>
                  <a:effectLst>
                    <a:outerShdw blurRad="25400" dist="38100" dir="2700000" algn="tl" rotWithShape="0">
                      <a:srgbClr val="014085">
                        <a:alpha val="80000"/>
                      </a:srgbClr>
                    </a:outerShdw>
                  </a:effectLst>
                  <a:latin typeface="Arial"/>
                </a:rPr>
              </a:br>
              <a:r>
                <a:rPr lang="en-US" sz="1600" b="1" kern="0" dirty="0" smtClean="0">
                  <a:solidFill>
                    <a:schemeClr val="bg1"/>
                  </a:solidFill>
                  <a:effectLst>
                    <a:outerShdw blurRad="25400" dist="38100" dir="2700000" algn="tl" rotWithShape="0">
                      <a:srgbClr val="014085">
                        <a:alpha val="80000"/>
                      </a:srgbClr>
                    </a:outerShdw>
                  </a:effectLst>
                  <a:latin typeface="Arial"/>
                </a:rPr>
                <a:t>and find signals </a:t>
              </a:r>
              <a:br>
                <a:rPr lang="en-US" sz="1600" b="1" kern="0" dirty="0" smtClean="0">
                  <a:solidFill>
                    <a:schemeClr val="bg1"/>
                  </a:solidFill>
                  <a:effectLst>
                    <a:outerShdw blurRad="25400" dist="38100" dir="2700000" algn="tl" rotWithShape="0">
                      <a:srgbClr val="014085">
                        <a:alpha val="80000"/>
                      </a:srgbClr>
                    </a:outerShdw>
                  </a:effectLst>
                  <a:latin typeface="Arial"/>
                </a:rPr>
              </a:br>
              <a:r>
                <a:rPr lang="en-US" sz="1600" b="1" kern="0" dirty="0" smtClean="0">
                  <a:solidFill>
                    <a:schemeClr val="bg1"/>
                  </a:solidFill>
                  <a:effectLst>
                    <a:outerShdw blurRad="25400" dist="38100" dir="2700000" algn="tl" rotWithShape="0">
                      <a:srgbClr val="014085">
                        <a:alpha val="80000"/>
                      </a:srgbClr>
                    </a:outerShdw>
                  </a:effectLst>
                  <a:latin typeface="Arial"/>
                </a:rPr>
                <a:t>through the noise</a:t>
              </a:r>
            </a:p>
            <a:p>
              <a:pPr marL="111125" indent="-111125" defTabSz="889000">
                <a:spcBef>
                  <a:spcPts val="0"/>
                </a:spcBef>
                <a:spcAft>
                  <a:spcPts val="1800"/>
                </a:spcAft>
                <a:buClr>
                  <a:schemeClr val="tx2"/>
                </a:buClr>
                <a:buFont typeface="Arial" pitchFamily="34" charset="0"/>
                <a:buChar char="•"/>
                <a:defRPr/>
              </a:pPr>
              <a:r>
                <a:rPr lang="en-US" sz="1600" b="1" kern="0" dirty="0" smtClean="0">
                  <a:solidFill>
                    <a:schemeClr val="bg1"/>
                  </a:solidFill>
                  <a:effectLst>
                    <a:outerShdw blurRad="25400" dist="38100" dir="2700000" algn="tl" rotWithShape="0">
                      <a:srgbClr val="014085">
                        <a:alpha val="80000"/>
                      </a:srgbClr>
                    </a:outerShdw>
                  </a:effectLst>
                  <a:latin typeface="Arial"/>
                </a:rPr>
                <a:t>Provide high quality authoritative facts as a solid foundation for workflow and hypothesis validation</a:t>
              </a:r>
            </a:p>
            <a:p>
              <a:pPr lvl="0" defTabSz="889000">
                <a:spcBef>
                  <a:spcPts val="0"/>
                </a:spcBef>
                <a:spcAft>
                  <a:spcPts val="1800"/>
                </a:spcAft>
                <a:buClr>
                  <a:schemeClr val="tx2"/>
                </a:buClr>
                <a:defRPr/>
              </a:pPr>
              <a:endParaRPr lang="en-US" sz="1600" b="1" kern="0" dirty="0" smtClean="0">
                <a:solidFill>
                  <a:schemeClr val="bg1"/>
                </a:solidFill>
                <a:effectLst>
                  <a:outerShdw blurRad="25400" dist="38100" dir="2700000" algn="tl" rotWithShape="0">
                    <a:srgbClr val="014085">
                      <a:alpha val="80000"/>
                    </a:srgbClr>
                  </a:outerShdw>
                </a:effectLst>
                <a:latin typeface="Arial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449580" y="1446179"/>
              <a:ext cx="0" cy="1325880"/>
            </a:xfrm>
            <a:prstGeom prst="line">
              <a:avLst/>
            </a:prstGeom>
            <a:noFill/>
            <a:ln w="12700" cap="rnd" cmpd="sng" algn="ctr">
              <a:solidFill>
                <a:srgbClr val="FFFFFF">
                  <a:alpha val="2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Freeform 23"/>
          <p:cNvSpPr/>
          <p:nvPr/>
        </p:nvSpPr>
        <p:spPr bwMode="auto">
          <a:xfrm>
            <a:off x="1741251" y="4991908"/>
            <a:ext cx="2665379" cy="1000328"/>
          </a:xfrm>
          <a:custGeom>
            <a:avLst/>
            <a:gdLst>
              <a:gd name="connsiteX0" fmla="*/ 0 w 2665379"/>
              <a:gd name="connsiteY0" fmla="*/ 66472 h 1000328"/>
              <a:gd name="connsiteX1" fmla="*/ 758758 w 2665379"/>
              <a:gd name="connsiteY1" fmla="*/ 85928 h 1000328"/>
              <a:gd name="connsiteX2" fmla="*/ 1984443 w 2665379"/>
              <a:gd name="connsiteY2" fmla="*/ 582038 h 1000328"/>
              <a:gd name="connsiteX3" fmla="*/ 2665379 w 2665379"/>
              <a:gd name="connsiteY3" fmla="*/ 1000328 h 100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5379" h="1000328">
                <a:moveTo>
                  <a:pt x="0" y="66472"/>
                </a:moveTo>
                <a:cubicBezTo>
                  <a:pt x="214009" y="33236"/>
                  <a:pt x="428018" y="0"/>
                  <a:pt x="758758" y="85928"/>
                </a:cubicBezTo>
                <a:cubicBezTo>
                  <a:pt x="1089498" y="171856"/>
                  <a:pt x="1666673" y="429638"/>
                  <a:pt x="1984443" y="582038"/>
                </a:cubicBezTo>
                <a:cubicBezTo>
                  <a:pt x="2302213" y="734438"/>
                  <a:pt x="2665379" y="1000328"/>
                  <a:pt x="2665379" y="1000328"/>
                </a:cubicBezTo>
              </a:path>
            </a:pathLst>
          </a:custGeom>
          <a:noFill/>
          <a:ln w="28575" cap="flat" cmpd="sng" algn="ctr">
            <a:solidFill>
              <a:schemeClr val="bg1"/>
            </a:solidFill>
            <a:prstDash val="sysDash"/>
            <a:round/>
            <a:headEnd type="oval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57684975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94DAAB-C92C-4CAF-A48E-69DED4E6BFB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122" name="AutoShape 2" descr="Image result for thomson reuters eik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" name="AutoShape 5" descr="http://brand-library.thomsonreuters.com/servlet/file/store6/item797/version14/fileservice65/797_65_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952" y="122361"/>
            <a:ext cx="2506718" cy="106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144" y="1182414"/>
            <a:ext cx="7608654" cy="567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94DAAB-C92C-4CAF-A48E-69DED4E6BFB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b="7583"/>
          <a:stretch/>
        </p:blipFill>
        <p:spPr>
          <a:xfrm>
            <a:off x="0" y="0"/>
            <a:ext cx="9144000" cy="680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 scale &amp; ubiquity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94DAAB-C92C-4CAF-A48E-69DED4E6BFB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544749" y="1415375"/>
          <a:ext cx="8229600" cy="3235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Future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Pattern</a:t>
                      </a:r>
                      <a:endParaRPr lang="en-GB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Silos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Federated, social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Modularity, Modelling </a:t>
                      </a:r>
                      <a:endParaRPr lang="en-GB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Closed, Normalised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Open, Described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Content method</a:t>
                      </a:r>
                      <a:endParaRPr lang="en-GB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Curate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Curate &amp; Aggregate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Storage paradigm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Document warehouse</a:t>
                      </a:r>
                      <a:r>
                        <a:rPr lang="en-GB" baseline="0" dirty="0" smtClean="0"/>
                        <a:t> / relational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+ Compute as a platform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Knowledge paradigm</a:t>
                      </a:r>
                      <a:endParaRPr lang="en-GB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Facts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i="1" baseline="0" dirty="0" smtClean="0"/>
                        <a:t>or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Documents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Hybrid, Graph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User as</a:t>
                      </a:r>
                      <a:endParaRPr lang="en-GB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Human 1</a:t>
                      </a:r>
                      <a:r>
                        <a:rPr lang="en-GB" baseline="30000" dirty="0" smtClean="0"/>
                        <a:t>st</a:t>
                      </a:r>
                      <a:r>
                        <a:rPr lang="en-GB" dirty="0" smtClean="0"/>
                        <a:t>, Machine 2</a:t>
                      </a:r>
                      <a:r>
                        <a:rPr lang="en-GB" baseline="30000" dirty="0" smtClean="0"/>
                        <a:t>nd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Machine 1</a:t>
                      </a:r>
                      <a:r>
                        <a:rPr lang="en-GB" baseline="30000" dirty="0" smtClean="0"/>
                        <a:t>st</a:t>
                      </a:r>
                      <a:r>
                        <a:rPr lang="en-GB" dirty="0" smtClean="0"/>
                        <a:t>, Human 2</a:t>
                      </a:r>
                      <a:r>
                        <a:rPr lang="en-GB" baseline="30000" dirty="0" smtClean="0"/>
                        <a:t>nd</a:t>
                      </a:r>
                      <a:endParaRPr lang="en-GB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IA</a:t>
                      </a:r>
                      <a:r>
                        <a:rPr lang="en-GB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focus</a:t>
                      </a:r>
                      <a:endParaRPr lang="en-GB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Data models, UX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Methods,</a:t>
                      </a:r>
                      <a:r>
                        <a:rPr lang="en-GB" baseline="0" dirty="0" smtClean="0"/>
                        <a:t> standards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4749" y="4961107"/>
            <a:ext cx="84727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+mn-lt"/>
              </a:rPr>
              <a:t>One person, group, organisation cannot do everything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+mn-lt"/>
              </a:rPr>
              <a:t>The response has to be collective – internally, with customers &amp; partners and with competitors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+mn-lt"/>
              </a:rPr>
              <a:t>Increasing value in </a:t>
            </a:r>
            <a:r>
              <a:rPr lang="en-GB" i="1" dirty="0" smtClean="0">
                <a:latin typeface="+mn-lt"/>
              </a:rPr>
              <a:t>services</a:t>
            </a:r>
            <a:r>
              <a:rPr lang="en-GB" dirty="0" smtClean="0">
                <a:latin typeface="+mn-lt"/>
              </a:rPr>
              <a:t> helping others use content (compared to value in </a:t>
            </a:r>
            <a:r>
              <a:rPr lang="en-GB" i="1" dirty="0" smtClean="0">
                <a:latin typeface="+mn-lt"/>
              </a:rPr>
              <a:t>content</a:t>
            </a:r>
            <a:r>
              <a:rPr lang="en-GB" dirty="0" smtClean="0">
                <a:latin typeface="+mn-l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914400" y="4953000"/>
            <a:ext cx="7391400" cy="990600"/>
          </a:xfrm>
          <a:prstGeom prst="roundRect">
            <a:avLst/>
          </a:prstGeom>
          <a:solidFill>
            <a:srgbClr val="0070C0">
              <a:alpha val="10000"/>
            </a:srgb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endParaRPr lang="en-GB" sz="800" b="1" dirty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 Architecture</a:t>
            </a:r>
            <a:endParaRPr lang="en-GB" sz="14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1676400" y="2133600"/>
            <a:ext cx="2895600" cy="457200"/>
          </a:xfrm>
          <a:prstGeom prst="rect">
            <a:avLst/>
          </a:prstGeom>
          <a:solidFill>
            <a:srgbClr val="0070C0">
              <a:alpha val="60000"/>
            </a:srgb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en-GB" sz="800" b="1" dirty="0"/>
              <a:t>ACQUIRE &amp; INGEST</a:t>
            </a:r>
          </a:p>
          <a:p>
            <a:pPr algn="ctr">
              <a:defRPr/>
            </a:pPr>
            <a:r>
              <a:rPr lang="en-GB" sz="800" b="1" dirty="0"/>
              <a:t>(Content Operation Systems)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648200" y="2133600"/>
            <a:ext cx="2895600" cy="457200"/>
          </a:xfrm>
          <a:prstGeom prst="rect">
            <a:avLst/>
          </a:prstGeom>
          <a:solidFill>
            <a:srgbClr val="0070C0">
              <a:alpha val="60000"/>
            </a:srgb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en-GB" sz="800" b="1" dirty="0"/>
              <a:t>PUBLISH &amp; DELIVER</a:t>
            </a:r>
          </a:p>
          <a:p>
            <a:pPr algn="ctr">
              <a:defRPr/>
            </a:pPr>
            <a:r>
              <a:rPr lang="en-GB" sz="800" b="1" dirty="0"/>
              <a:t>(Customer Facing Systems)</a:t>
            </a:r>
            <a:endParaRPr lang="en-US" sz="800" b="1" dirty="0"/>
          </a:p>
        </p:txBody>
      </p:sp>
      <p:sp>
        <p:nvSpPr>
          <p:cNvPr id="62" name="Rectangle 61"/>
          <p:cNvSpPr/>
          <p:nvPr/>
        </p:nvSpPr>
        <p:spPr>
          <a:xfrm>
            <a:off x="1676400" y="2667000"/>
            <a:ext cx="5867400" cy="762000"/>
          </a:xfrm>
          <a:prstGeom prst="rect">
            <a:avLst/>
          </a:prstGeom>
          <a:solidFill>
            <a:srgbClr val="0070C0">
              <a:alpha val="60000"/>
            </a:srgb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/>
          <a:lstStyle/>
          <a:p>
            <a:pPr algn="ctr">
              <a:defRPr/>
            </a:pPr>
            <a:r>
              <a:rPr lang="en-GB" sz="800" b="1" dirty="0"/>
              <a:t>ENHANCE - CURATE &amp; CREATE</a:t>
            </a:r>
          </a:p>
          <a:p>
            <a:pPr algn="ctr">
              <a:defRPr/>
            </a:pPr>
            <a:r>
              <a:rPr lang="en-GB" sz="800" b="1" dirty="0"/>
              <a:t>(Content Management Systems)</a:t>
            </a:r>
            <a:endParaRPr lang="en-US" sz="800" b="1" dirty="0"/>
          </a:p>
        </p:txBody>
      </p:sp>
      <p:sp>
        <p:nvSpPr>
          <p:cNvPr id="63" name="Rectangle 62"/>
          <p:cNvSpPr/>
          <p:nvPr/>
        </p:nvSpPr>
        <p:spPr>
          <a:xfrm>
            <a:off x="1752600" y="3048000"/>
            <a:ext cx="1371600" cy="228600"/>
          </a:xfrm>
          <a:prstGeom prst="rect">
            <a:avLst/>
          </a:prstGeom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/>
          <a:lstStyle/>
          <a:p>
            <a:pPr algn="ctr">
              <a:defRPr/>
            </a:pPr>
            <a:r>
              <a:rPr lang="en-GB" sz="800" b="1" dirty="0"/>
              <a:t>Content Management</a:t>
            </a:r>
            <a:endParaRPr lang="en-US" sz="800" b="1" dirty="0"/>
          </a:p>
        </p:txBody>
      </p:sp>
      <p:sp>
        <p:nvSpPr>
          <p:cNvPr id="64" name="Rectangle 63"/>
          <p:cNvSpPr/>
          <p:nvPr/>
        </p:nvSpPr>
        <p:spPr>
          <a:xfrm>
            <a:off x="3200400" y="3048000"/>
            <a:ext cx="1371600" cy="228600"/>
          </a:xfrm>
          <a:prstGeom prst="rect">
            <a:avLst/>
          </a:prstGeom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/>
          <a:lstStyle/>
          <a:p>
            <a:pPr algn="ctr">
              <a:defRPr/>
            </a:pPr>
            <a:r>
              <a:rPr lang="en-GB" sz="800" b="1" dirty="0"/>
              <a:t>Content Movement</a:t>
            </a:r>
            <a:endParaRPr lang="en-US" sz="800" b="1" dirty="0"/>
          </a:p>
        </p:txBody>
      </p:sp>
      <p:sp>
        <p:nvSpPr>
          <p:cNvPr id="65" name="Rectangle 64"/>
          <p:cNvSpPr/>
          <p:nvPr/>
        </p:nvSpPr>
        <p:spPr>
          <a:xfrm>
            <a:off x="4648200" y="3048000"/>
            <a:ext cx="1371600" cy="228600"/>
          </a:xfrm>
          <a:prstGeom prst="rect">
            <a:avLst/>
          </a:prstGeom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/>
          <a:lstStyle/>
          <a:p>
            <a:pPr algn="ctr">
              <a:defRPr/>
            </a:pPr>
            <a:r>
              <a:rPr lang="en-GB" sz="800" b="1" dirty="0"/>
              <a:t>Content Enhancement</a:t>
            </a:r>
            <a:endParaRPr lang="en-US" sz="800" b="1" dirty="0"/>
          </a:p>
        </p:txBody>
      </p:sp>
      <p:sp>
        <p:nvSpPr>
          <p:cNvPr id="66" name="Rectangle 65"/>
          <p:cNvSpPr/>
          <p:nvPr/>
        </p:nvSpPr>
        <p:spPr>
          <a:xfrm>
            <a:off x="6096000" y="3048000"/>
            <a:ext cx="1371600" cy="228600"/>
          </a:xfrm>
          <a:prstGeom prst="rect">
            <a:avLst/>
          </a:prstGeom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/>
          <a:lstStyle/>
          <a:p>
            <a:pPr algn="ctr">
              <a:defRPr/>
            </a:pPr>
            <a:r>
              <a:rPr lang="en-GB" sz="800" b="1" dirty="0"/>
              <a:t>Content Analytics</a:t>
            </a:r>
            <a:endParaRPr lang="en-US" sz="800" b="1" dirty="0"/>
          </a:p>
        </p:txBody>
      </p:sp>
      <p:sp>
        <p:nvSpPr>
          <p:cNvPr id="90" name="Rectangle 89"/>
          <p:cNvSpPr/>
          <p:nvPr/>
        </p:nvSpPr>
        <p:spPr>
          <a:xfrm>
            <a:off x="1676400" y="3505200"/>
            <a:ext cx="5867400" cy="685800"/>
          </a:xfrm>
          <a:prstGeom prst="rect">
            <a:avLst/>
          </a:prstGeom>
          <a:solidFill>
            <a:srgbClr val="0070C0">
              <a:alpha val="60000"/>
            </a:srgb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/>
          <a:lstStyle/>
          <a:p>
            <a:pPr algn="ctr">
              <a:defRPr/>
            </a:pPr>
            <a:r>
              <a:rPr lang="en-GB" sz="800" b="1" dirty="0"/>
              <a:t>STORE &amp; DISTRIBUTE</a:t>
            </a:r>
          </a:p>
          <a:p>
            <a:pPr algn="ctr">
              <a:defRPr/>
            </a:pPr>
            <a:r>
              <a:rPr lang="en-GB" sz="800" b="1" dirty="0"/>
              <a:t>(Core Platform)</a:t>
            </a:r>
            <a:endParaRPr lang="en-US" sz="800" b="1" dirty="0"/>
          </a:p>
        </p:txBody>
      </p:sp>
      <p:sp>
        <p:nvSpPr>
          <p:cNvPr id="96" name="Rectangle 95"/>
          <p:cNvSpPr/>
          <p:nvPr/>
        </p:nvSpPr>
        <p:spPr>
          <a:xfrm>
            <a:off x="1752600" y="3886200"/>
            <a:ext cx="5715000" cy="228600"/>
          </a:xfrm>
          <a:prstGeom prst="rect">
            <a:avLst/>
          </a:prstGeom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/>
          <a:lstStyle/>
          <a:p>
            <a:pPr algn="ctr">
              <a:defRPr/>
            </a:pPr>
            <a:r>
              <a:rPr lang="en-GB" sz="800" b="1" dirty="0"/>
              <a:t>Data &amp; Computation (Data Lake, BOLD, Knowledge Graph)</a:t>
            </a:r>
            <a:endParaRPr lang="en-US" sz="800" b="1" dirty="0"/>
          </a:p>
        </p:txBody>
      </p:sp>
      <p:sp>
        <p:nvSpPr>
          <p:cNvPr id="116" name="Rectangle 115"/>
          <p:cNvSpPr/>
          <p:nvPr/>
        </p:nvSpPr>
        <p:spPr>
          <a:xfrm>
            <a:off x="1676400" y="4267200"/>
            <a:ext cx="1843088" cy="381000"/>
          </a:xfrm>
          <a:prstGeom prst="rect">
            <a:avLst/>
          </a:prstGeom>
          <a:solidFill>
            <a:srgbClr val="0070C0">
              <a:alpha val="60000"/>
            </a:srgb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en-GB" sz="800" b="1" dirty="0"/>
              <a:t>Data </a:t>
            </a:r>
            <a:r>
              <a:rPr lang="en-GB" sz="800" b="1" dirty="0" err="1"/>
              <a:t>Center</a:t>
            </a:r>
            <a:r>
              <a:rPr lang="en-GB" sz="800" b="1" dirty="0"/>
              <a:t> Operations</a:t>
            </a:r>
          </a:p>
          <a:p>
            <a:pPr algn="ctr">
              <a:defRPr/>
            </a:pPr>
            <a:r>
              <a:rPr lang="en-GB" sz="800" b="1" dirty="0"/>
              <a:t>(support)</a:t>
            </a:r>
            <a:endParaRPr lang="en-US" sz="800" b="1" dirty="0"/>
          </a:p>
        </p:txBody>
      </p:sp>
      <p:sp>
        <p:nvSpPr>
          <p:cNvPr id="117" name="Rectangle 116"/>
          <p:cNvSpPr/>
          <p:nvPr/>
        </p:nvSpPr>
        <p:spPr>
          <a:xfrm>
            <a:off x="3581400" y="4267200"/>
            <a:ext cx="2057400" cy="381000"/>
          </a:xfrm>
          <a:prstGeom prst="rect">
            <a:avLst/>
          </a:prstGeom>
          <a:solidFill>
            <a:srgbClr val="0070C0">
              <a:alpha val="60000"/>
            </a:srgb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en-GB" sz="800" b="1" dirty="0"/>
              <a:t>Networks &amp; Service</a:t>
            </a:r>
          </a:p>
          <a:p>
            <a:pPr algn="ctr">
              <a:defRPr/>
            </a:pPr>
            <a:r>
              <a:rPr lang="en-GB" sz="800" b="1" dirty="0"/>
              <a:t>(support)</a:t>
            </a:r>
            <a:endParaRPr lang="en-US" sz="800" b="1" dirty="0"/>
          </a:p>
        </p:txBody>
      </p:sp>
      <p:sp>
        <p:nvSpPr>
          <p:cNvPr id="118" name="Rectangle 117"/>
          <p:cNvSpPr/>
          <p:nvPr/>
        </p:nvSpPr>
        <p:spPr>
          <a:xfrm>
            <a:off x="5715000" y="4267200"/>
            <a:ext cx="1843088" cy="381000"/>
          </a:xfrm>
          <a:prstGeom prst="rect">
            <a:avLst/>
          </a:prstGeom>
          <a:solidFill>
            <a:srgbClr val="0070C0">
              <a:alpha val="60000"/>
            </a:srgb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en-GB" sz="800" b="1" dirty="0"/>
              <a:t>Core Platform Operations</a:t>
            </a:r>
          </a:p>
          <a:p>
            <a:pPr algn="ctr">
              <a:defRPr/>
            </a:pPr>
            <a:r>
              <a:rPr lang="en-GB" sz="800" b="1" dirty="0"/>
              <a:t>(support)</a:t>
            </a:r>
            <a:endParaRPr lang="en-US" sz="800" b="1" dirty="0"/>
          </a:p>
        </p:txBody>
      </p:sp>
      <p:sp>
        <p:nvSpPr>
          <p:cNvPr id="80" name="Flowchart: Predefined Process 79"/>
          <p:cNvSpPr/>
          <p:nvPr/>
        </p:nvSpPr>
        <p:spPr>
          <a:xfrm rot="16200000">
            <a:off x="190500" y="3238500"/>
            <a:ext cx="2514600" cy="304800"/>
          </a:xfrm>
          <a:prstGeom prst="flowChartPredefinedProcess">
            <a:avLst/>
          </a:prstGeom>
          <a:solidFill>
            <a:schemeClr val="accent1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en-GB" sz="800" b="1" dirty="0"/>
              <a:t>Taxonomy, Data Model, Directory</a:t>
            </a:r>
            <a:endParaRPr lang="en-US" sz="800" b="1" dirty="0"/>
          </a:p>
        </p:txBody>
      </p:sp>
      <p:sp>
        <p:nvSpPr>
          <p:cNvPr id="81" name="Flowchart: Predefined Process 80"/>
          <p:cNvSpPr/>
          <p:nvPr/>
        </p:nvSpPr>
        <p:spPr>
          <a:xfrm rot="5400000">
            <a:off x="6515100" y="3238500"/>
            <a:ext cx="2514600" cy="304800"/>
          </a:xfrm>
          <a:prstGeom prst="flowChartPredefinedProcess">
            <a:avLst/>
          </a:prstGeom>
          <a:solidFill>
            <a:schemeClr val="accent1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en-GB" sz="800" b="1" dirty="0"/>
              <a:t>System Management</a:t>
            </a:r>
            <a:endParaRPr lang="en-US" sz="800" b="1" dirty="0"/>
          </a:p>
        </p:txBody>
      </p:sp>
      <p:sp>
        <p:nvSpPr>
          <p:cNvPr id="68" name="Flowchart: Predefined Process 67"/>
          <p:cNvSpPr/>
          <p:nvPr/>
        </p:nvSpPr>
        <p:spPr>
          <a:xfrm rot="5400000">
            <a:off x="6896100" y="3238500"/>
            <a:ext cx="2514600" cy="304800"/>
          </a:xfrm>
          <a:prstGeom prst="flowChartPredefinedProcess">
            <a:avLst/>
          </a:prstGeom>
          <a:solidFill>
            <a:schemeClr val="accent1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en-GB" sz="800" b="1" dirty="0"/>
              <a:t>Logging &amp; Monitoring</a:t>
            </a:r>
            <a:endParaRPr lang="en-US" sz="800" b="1" dirty="0"/>
          </a:p>
        </p:txBody>
      </p:sp>
      <p:sp>
        <p:nvSpPr>
          <p:cNvPr id="82" name="Flowchart: Predefined Process 81"/>
          <p:cNvSpPr/>
          <p:nvPr/>
        </p:nvSpPr>
        <p:spPr>
          <a:xfrm rot="16200000">
            <a:off x="-190500" y="3238500"/>
            <a:ext cx="2514600" cy="304800"/>
          </a:xfrm>
          <a:prstGeom prst="flowChartPredefinedProcess">
            <a:avLst/>
          </a:prstGeom>
          <a:solidFill>
            <a:schemeClr val="accent1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en-GB" sz="800" b="1" dirty="0" err="1"/>
              <a:t>Secuirty</a:t>
            </a:r>
            <a:r>
              <a:rPr lang="en-GB" sz="800" b="1" dirty="0"/>
              <a:t>, Compliance, Data Protection</a:t>
            </a:r>
            <a:endParaRPr lang="en-US" sz="800" b="1" dirty="0"/>
          </a:p>
        </p:txBody>
      </p:sp>
      <p:sp>
        <p:nvSpPr>
          <p:cNvPr id="20" name="Down Arrow 19"/>
          <p:cNvSpPr/>
          <p:nvPr/>
        </p:nvSpPr>
        <p:spPr>
          <a:xfrm>
            <a:off x="2971800" y="2514600"/>
            <a:ext cx="304800" cy="228600"/>
          </a:xfrm>
          <a:prstGeom prst="downArrow">
            <a:avLst/>
          </a:prstGeom>
          <a:solidFill>
            <a:schemeClr val="tx2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endParaRPr lang="en-US" sz="1100" b="1" dirty="0"/>
          </a:p>
        </p:txBody>
      </p:sp>
      <p:sp>
        <p:nvSpPr>
          <p:cNvPr id="23" name="Down Arrow 22"/>
          <p:cNvSpPr/>
          <p:nvPr/>
        </p:nvSpPr>
        <p:spPr>
          <a:xfrm flipV="1">
            <a:off x="5943600" y="2514600"/>
            <a:ext cx="304800" cy="228600"/>
          </a:xfrm>
          <a:prstGeom prst="downArrow">
            <a:avLst/>
          </a:prstGeom>
          <a:solidFill>
            <a:schemeClr val="tx2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endParaRPr lang="en-US" sz="1100" b="1" dirty="0"/>
          </a:p>
        </p:txBody>
      </p:sp>
      <p:sp>
        <p:nvSpPr>
          <p:cNvPr id="24" name="Rectangle 23"/>
          <p:cNvSpPr/>
          <p:nvPr/>
        </p:nvSpPr>
        <p:spPr>
          <a:xfrm>
            <a:off x="4648200" y="1600200"/>
            <a:ext cx="1371600" cy="457200"/>
          </a:xfrm>
          <a:prstGeom prst="rect">
            <a:avLst/>
          </a:prstGeom>
          <a:solidFill>
            <a:srgbClr val="0070C0">
              <a:alpha val="60000"/>
            </a:srgb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/>
          <a:lstStyle/>
          <a:p>
            <a:pPr algn="ctr">
              <a:defRPr/>
            </a:pPr>
            <a:r>
              <a:rPr lang="en-GB" sz="800" b="1" dirty="0"/>
              <a:t>LEGACY PRODUCT</a:t>
            </a:r>
          </a:p>
          <a:p>
            <a:pPr algn="ctr">
              <a:defRPr/>
            </a:pPr>
            <a:r>
              <a:rPr lang="en-GB" sz="800" b="1" dirty="0"/>
              <a:t>(Existing Business Systems)</a:t>
            </a:r>
            <a:endParaRPr lang="en-US" sz="800" b="1" dirty="0"/>
          </a:p>
        </p:txBody>
      </p:sp>
      <p:sp>
        <p:nvSpPr>
          <p:cNvPr id="25" name="Rectangle 24"/>
          <p:cNvSpPr/>
          <p:nvPr/>
        </p:nvSpPr>
        <p:spPr>
          <a:xfrm>
            <a:off x="6172200" y="1600200"/>
            <a:ext cx="1371600" cy="457200"/>
          </a:xfrm>
          <a:prstGeom prst="rect">
            <a:avLst/>
          </a:prstGeom>
          <a:solidFill>
            <a:srgbClr val="0070C0">
              <a:alpha val="60000"/>
            </a:srgb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/>
          <a:lstStyle/>
          <a:p>
            <a:pPr algn="ctr">
              <a:defRPr/>
            </a:pPr>
            <a:r>
              <a:rPr lang="en-GB" sz="800" b="1" dirty="0"/>
              <a:t>NEW PRODUCTS</a:t>
            </a:r>
          </a:p>
          <a:p>
            <a:pPr algn="ctr">
              <a:defRPr/>
            </a:pPr>
            <a:r>
              <a:rPr lang="en-GB" sz="800" b="1" dirty="0"/>
              <a:t>(New Business Systems)</a:t>
            </a:r>
            <a:endParaRPr lang="en-US" sz="800" b="1" dirty="0"/>
          </a:p>
        </p:txBody>
      </p:sp>
      <p:sp>
        <p:nvSpPr>
          <p:cNvPr id="27" name="Down Arrow 26"/>
          <p:cNvSpPr/>
          <p:nvPr/>
        </p:nvSpPr>
        <p:spPr>
          <a:xfrm flipV="1">
            <a:off x="5181600" y="1981200"/>
            <a:ext cx="304800" cy="228600"/>
          </a:xfrm>
          <a:prstGeom prst="downArrow">
            <a:avLst/>
          </a:prstGeom>
          <a:solidFill>
            <a:schemeClr val="tx2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endParaRPr lang="en-US" sz="1100" b="1" dirty="0"/>
          </a:p>
        </p:txBody>
      </p:sp>
      <p:sp>
        <p:nvSpPr>
          <p:cNvPr id="28" name="Down Arrow 27"/>
          <p:cNvSpPr/>
          <p:nvPr/>
        </p:nvSpPr>
        <p:spPr>
          <a:xfrm flipV="1">
            <a:off x="6705600" y="1981200"/>
            <a:ext cx="304800" cy="228600"/>
          </a:xfrm>
          <a:prstGeom prst="downArrow">
            <a:avLst/>
          </a:prstGeom>
          <a:solidFill>
            <a:schemeClr val="tx2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endParaRPr lang="en-US" sz="1100" b="1" dirty="0"/>
          </a:p>
        </p:txBody>
      </p:sp>
      <p:sp>
        <p:nvSpPr>
          <p:cNvPr id="29" name="Down Arrow 28"/>
          <p:cNvSpPr/>
          <p:nvPr/>
        </p:nvSpPr>
        <p:spPr>
          <a:xfrm>
            <a:off x="2971800" y="3352800"/>
            <a:ext cx="304800" cy="228600"/>
          </a:xfrm>
          <a:prstGeom prst="downArrow">
            <a:avLst/>
          </a:prstGeom>
          <a:solidFill>
            <a:schemeClr val="tx2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endParaRPr lang="en-US" sz="1100" b="1" dirty="0"/>
          </a:p>
        </p:txBody>
      </p:sp>
      <p:sp>
        <p:nvSpPr>
          <p:cNvPr id="30" name="Down Arrow 29"/>
          <p:cNvSpPr/>
          <p:nvPr/>
        </p:nvSpPr>
        <p:spPr>
          <a:xfrm flipV="1">
            <a:off x="5943600" y="3352800"/>
            <a:ext cx="304800" cy="228600"/>
          </a:xfrm>
          <a:prstGeom prst="downArrow">
            <a:avLst/>
          </a:prstGeom>
          <a:solidFill>
            <a:schemeClr val="tx2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endParaRPr lang="en-US" sz="1100" b="1" dirty="0"/>
          </a:p>
        </p:txBody>
      </p:sp>
      <p:sp>
        <p:nvSpPr>
          <p:cNvPr id="31" name="Oval 30"/>
          <p:cNvSpPr/>
          <p:nvPr/>
        </p:nvSpPr>
        <p:spPr>
          <a:xfrm>
            <a:off x="17526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en-GB" sz="600" b="1" dirty="0"/>
              <a:t>1</a:t>
            </a:r>
            <a:endParaRPr lang="en-US" sz="600" b="1" dirty="0"/>
          </a:p>
        </p:txBody>
      </p:sp>
      <p:sp>
        <p:nvSpPr>
          <p:cNvPr id="32" name="Oval 31"/>
          <p:cNvSpPr/>
          <p:nvPr/>
        </p:nvSpPr>
        <p:spPr>
          <a:xfrm>
            <a:off x="32004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en-GB" sz="600" b="1" dirty="0"/>
              <a:t>2</a:t>
            </a:r>
            <a:endParaRPr lang="en-US" sz="600" b="1" dirty="0"/>
          </a:p>
        </p:txBody>
      </p:sp>
      <p:sp>
        <p:nvSpPr>
          <p:cNvPr id="33" name="Oval 32"/>
          <p:cNvSpPr/>
          <p:nvPr/>
        </p:nvSpPr>
        <p:spPr>
          <a:xfrm>
            <a:off x="46482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en-GB" sz="600" b="1" dirty="0"/>
              <a:t>3</a:t>
            </a:r>
            <a:endParaRPr lang="en-US" sz="600" b="1" dirty="0"/>
          </a:p>
        </p:txBody>
      </p:sp>
      <p:sp>
        <p:nvSpPr>
          <p:cNvPr id="34" name="Oval 33"/>
          <p:cNvSpPr/>
          <p:nvPr/>
        </p:nvSpPr>
        <p:spPr>
          <a:xfrm>
            <a:off x="60960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en-GB" sz="600" b="1" dirty="0"/>
              <a:t>4</a:t>
            </a:r>
            <a:endParaRPr lang="en-US" sz="600" b="1" dirty="0"/>
          </a:p>
        </p:txBody>
      </p:sp>
      <p:sp>
        <p:nvSpPr>
          <p:cNvPr id="35" name="Oval 34"/>
          <p:cNvSpPr/>
          <p:nvPr/>
        </p:nvSpPr>
        <p:spPr>
          <a:xfrm>
            <a:off x="990600" y="50292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en-GB" sz="600" b="1" dirty="0"/>
              <a:t>1</a:t>
            </a:r>
            <a:endParaRPr lang="en-US" sz="600" b="1" dirty="0"/>
          </a:p>
        </p:txBody>
      </p:sp>
      <p:sp>
        <p:nvSpPr>
          <p:cNvPr id="36" name="Oval 35"/>
          <p:cNvSpPr/>
          <p:nvPr/>
        </p:nvSpPr>
        <p:spPr>
          <a:xfrm>
            <a:off x="990600" y="52578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en-GB" sz="600" b="1" dirty="0"/>
              <a:t>2</a:t>
            </a:r>
            <a:endParaRPr lang="en-US" sz="600" b="1" dirty="0"/>
          </a:p>
        </p:txBody>
      </p:sp>
      <p:sp>
        <p:nvSpPr>
          <p:cNvPr id="37" name="Oval 36"/>
          <p:cNvSpPr/>
          <p:nvPr/>
        </p:nvSpPr>
        <p:spPr>
          <a:xfrm>
            <a:off x="990600" y="5486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en-GB" sz="600" b="1" dirty="0"/>
              <a:t>3</a:t>
            </a:r>
            <a:endParaRPr lang="en-US" sz="600" b="1" dirty="0"/>
          </a:p>
        </p:txBody>
      </p:sp>
      <p:sp>
        <p:nvSpPr>
          <p:cNvPr id="38" name="Oval 37"/>
          <p:cNvSpPr/>
          <p:nvPr/>
        </p:nvSpPr>
        <p:spPr>
          <a:xfrm>
            <a:off x="990600" y="57150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en-GB" sz="600" b="1" dirty="0"/>
              <a:t>4</a:t>
            </a:r>
            <a:endParaRPr lang="en-US" sz="600" b="1" dirty="0"/>
          </a:p>
        </p:txBody>
      </p:sp>
      <p:sp>
        <p:nvSpPr>
          <p:cNvPr id="38948" name="TextBox 38"/>
          <p:cNvSpPr txBox="1">
            <a:spLocks noChangeArrowheads="1"/>
          </p:cNvSpPr>
          <p:nvPr/>
        </p:nvSpPr>
        <p:spPr bwMode="auto">
          <a:xfrm>
            <a:off x="1143000" y="5715000"/>
            <a:ext cx="67484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/>
              <a:t>Extracting value from our data </a:t>
            </a:r>
            <a:r>
              <a:rPr lang="en-GB" sz="800"/>
              <a:t>– ability to intelligently search and analyse our data (e.g. Natural Language Processing and Machine Learning)</a:t>
            </a:r>
            <a:endParaRPr lang="en-US" sz="800"/>
          </a:p>
        </p:txBody>
      </p:sp>
      <p:sp>
        <p:nvSpPr>
          <p:cNvPr id="38949" name="TextBox 39"/>
          <p:cNvSpPr txBox="1">
            <a:spLocks noChangeArrowheads="1"/>
          </p:cNvSpPr>
          <p:nvPr/>
        </p:nvSpPr>
        <p:spPr bwMode="auto">
          <a:xfrm>
            <a:off x="1143000" y="5486400"/>
            <a:ext cx="6548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/>
              <a:t>Enriching our data -  </a:t>
            </a:r>
            <a:r>
              <a:rPr lang="en-GB" sz="800"/>
              <a:t>ability to enhance our data </a:t>
            </a:r>
            <a:r>
              <a:rPr lang="en-GB" sz="800" b="1"/>
              <a:t>(</a:t>
            </a:r>
            <a:r>
              <a:rPr lang="en-GB" sz="800"/>
              <a:t>e.g.</a:t>
            </a:r>
            <a:r>
              <a:rPr lang="en-GB" sz="800" b="1"/>
              <a:t> </a:t>
            </a:r>
            <a:r>
              <a:rPr lang="en-GB" sz="800"/>
              <a:t>entity identification, translations services, data cleansing &amp; data quality management)</a:t>
            </a:r>
            <a:endParaRPr lang="en-US" sz="800"/>
          </a:p>
        </p:txBody>
      </p:sp>
      <p:sp>
        <p:nvSpPr>
          <p:cNvPr id="38950" name="TextBox 41"/>
          <p:cNvSpPr txBox="1">
            <a:spLocks noChangeArrowheads="1"/>
          </p:cNvSpPr>
          <p:nvPr/>
        </p:nvSpPr>
        <p:spPr bwMode="auto">
          <a:xfrm>
            <a:off x="1143000" y="5257800"/>
            <a:ext cx="4918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/>
              <a:t>Managing the data journey – </a:t>
            </a:r>
            <a:r>
              <a:rPr lang="en-GB" sz="800"/>
              <a:t>manages the data flow from acquisition and ingest to storage destination</a:t>
            </a:r>
            <a:endParaRPr lang="en-US" sz="800"/>
          </a:p>
        </p:txBody>
      </p:sp>
      <p:sp>
        <p:nvSpPr>
          <p:cNvPr id="38951" name="TextBox 42"/>
          <p:cNvSpPr txBox="1">
            <a:spLocks noChangeArrowheads="1"/>
          </p:cNvSpPr>
          <p:nvPr/>
        </p:nvSpPr>
        <p:spPr bwMode="auto">
          <a:xfrm>
            <a:off x="1143000" y="5029200"/>
            <a:ext cx="46005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/>
              <a:t>Describing our data – </a:t>
            </a:r>
            <a:r>
              <a:rPr lang="en-GB" sz="800"/>
              <a:t>ability to chronicle our data (e.g. provenance, metadata and permissions)</a:t>
            </a:r>
            <a:endParaRPr lang="en-US" sz="800"/>
          </a:p>
        </p:txBody>
      </p:sp>
      <p:sp>
        <p:nvSpPr>
          <p:cNvPr id="45" name="Rounded Rectangular Callout 44"/>
          <p:cNvSpPr/>
          <p:nvPr/>
        </p:nvSpPr>
        <p:spPr>
          <a:xfrm>
            <a:off x="1066800" y="4800600"/>
            <a:ext cx="990600" cy="152400"/>
          </a:xfrm>
          <a:prstGeom prst="wedgeRoundRectCallout">
            <a:avLst>
              <a:gd name="adj1" fmla="val -20833"/>
              <a:gd name="adj2" fmla="val 96462"/>
              <a:gd name="adj3" fmla="val 16667"/>
            </a:avLst>
          </a:prstGeom>
          <a:solidFill>
            <a:schemeClr val="tx2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en-GB" sz="800" b="1" dirty="0"/>
              <a:t>Legend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247" y="1630680"/>
            <a:ext cx="4924425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328" y="164592"/>
            <a:ext cx="8467344" cy="978408"/>
          </a:xfrm>
        </p:spPr>
        <p:txBody>
          <a:bodyPr/>
          <a:lstStyle/>
          <a:p>
            <a:r>
              <a:rPr lang="en-GB" dirty="0" smtClean="0"/>
              <a:t>Identity versus Identifier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5760" y="1545336"/>
            <a:ext cx="3482340" cy="4572000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i="1" dirty="0" smtClean="0"/>
              <a:t>Identity</a:t>
            </a:r>
            <a:r>
              <a:rPr lang="en-US" dirty="0" smtClean="0"/>
              <a:t> is information intended to pick out an individual topic or entity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An </a:t>
            </a:r>
            <a:r>
              <a:rPr lang="en-US" i="1" dirty="0" smtClean="0"/>
              <a:t>Identifier</a:t>
            </a:r>
            <a:r>
              <a:rPr lang="en-US" dirty="0" smtClean="0"/>
              <a:t> is a token representing that information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i="1" dirty="0" smtClean="0"/>
              <a:t>Identifier schemes</a:t>
            </a:r>
            <a:r>
              <a:rPr lang="en-US" dirty="0" smtClean="0"/>
              <a:t> package up the management of identity, the syntax &amp; use of the identifier and the method for assignment of one to the other</a:t>
            </a:r>
          </a:p>
        </p:txBody>
      </p:sp>
    </p:spTree>
    <p:extLst>
      <p:ext uri="{BB962C8B-B14F-4D97-AF65-F5344CB8AC3E}">
        <p14:creationId xmlns="" xmlns:p14="http://schemas.microsoft.com/office/powerpoint/2010/main" val="2392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 Master (TSJ)">
  <a:themeElements>
    <a:clrScheme name="Thomson_Reuters">
      <a:dk1>
        <a:srgbClr val="4B4B4B"/>
      </a:dk1>
      <a:lt1>
        <a:srgbClr val="FFFFFF"/>
      </a:lt1>
      <a:dk2>
        <a:srgbClr val="FF8000"/>
      </a:dk2>
      <a:lt2>
        <a:srgbClr val="BABABA"/>
      </a:lt2>
      <a:accent1>
        <a:srgbClr val="005984"/>
      </a:accent1>
      <a:accent2>
        <a:srgbClr val="FCC89D"/>
      </a:accent2>
      <a:accent3>
        <a:srgbClr val="FFFFFF"/>
      </a:accent3>
      <a:accent4>
        <a:srgbClr val="3F3F3F"/>
      </a:accent4>
      <a:accent5>
        <a:srgbClr val="AAB5C2"/>
      </a:accent5>
      <a:accent6>
        <a:srgbClr val="E5A610"/>
      </a:accent6>
      <a:hlink>
        <a:srgbClr val="FF8000"/>
      </a:hlink>
      <a:folHlink>
        <a:srgbClr val="F9A261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2E2E2"/>
        </a:solidFill>
        <a:ln w="9525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889000" rtl="0" eaLnBrk="1" fontAlgn="base" latinLnBrk="0" hangingPunct="1">
          <a:defRPr kumimoji="0" sz="1400" b="0" i="0" u="none" strike="noStrike" cap="none" normalizeH="0" baseline="0" dirty="0" smtClean="0">
            <a:solidFill>
              <a:schemeClr val="tx1"/>
            </a:solidFill>
            <a:effectLst/>
            <a:latin typeface="+mn-lt"/>
            <a:cs typeface="+mn-cs"/>
          </a:defRPr>
        </a:defPPr>
      </a:lstStyle>
    </a:spDef>
    <a:lnDef>
      <a:spPr bwMode="auto">
        <a:noFill/>
        <a:ln w="9525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Letter 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3">
        <a:dk1>
          <a:srgbClr val="000000"/>
        </a:dk1>
        <a:lt1>
          <a:srgbClr val="FFFFFF"/>
        </a:lt1>
        <a:dk2>
          <a:srgbClr val="345782"/>
        </a:dk2>
        <a:lt2>
          <a:srgbClr val="808080"/>
        </a:lt2>
        <a:accent1>
          <a:srgbClr val="E2E2E2"/>
        </a:accent1>
        <a:accent2>
          <a:srgbClr val="C5DCD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B2C7CA"/>
        </a:accent6>
        <a:hlink>
          <a:srgbClr val="5D8BA7"/>
        </a:hlink>
        <a:folHlink>
          <a:srgbClr val="9CBD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Thomson Rueters SD</Template>
  <TotalTime>34468</TotalTime>
  <Words>854</Words>
  <Application>Microsoft Office PowerPoint</Application>
  <PresentationFormat>On-screen Show (4:3)</PresentationFormat>
  <Paragraphs>166</Paragraphs>
  <Slides>16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TR Master (TSJ)</vt:lpstr>
      <vt:lpstr>think-cell Slide</vt:lpstr>
      <vt:lpstr>THOMSON REUTERS:  THE ARCHITECTURE OF AN INFORMATION BUSINESS </vt:lpstr>
      <vt:lpstr>About Thomson Reuters</vt:lpstr>
      <vt:lpstr>Slide 3</vt:lpstr>
      <vt:lpstr>Making sense of the flood of information</vt:lpstr>
      <vt:lpstr>Slide 5</vt:lpstr>
      <vt:lpstr>Slide 6</vt:lpstr>
      <vt:lpstr>Information scale &amp; ubiquity</vt:lpstr>
      <vt:lpstr>Content Architecture</vt:lpstr>
      <vt:lpstr>Identity versus Identifier </vt:lpstr>
      <vt:lpstr>Information Identity</vt:lpstr>
      <vt:lpstr>Common reference points</vt:lpstr>
      <vt:lpstr>Slide 12</vt:lpstr>
      <vt:lpstr>Slide 13</vt:lpstr>
      <vt:lpstr>A THOMSON REUTERS KNOWLEDGE GRAPH</vt:lpstr>
      <vt:lpstr>Slide 15</vt:lpstr>
      <vt:lpstr>Slide 16</vt:lpstr>
    </vt:vector>
  </TitlesOfParts>
  <Company>Thomson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&amp; BSI  ALL STAFF MEETING</dc:title>
  <dc:creator>U0112045</dc:creator>
  <cp:lastModifiedBy>bob.bailey</cp:lastModifiedBy>
  <cp:revision>1881</cp:revision>
  <dcterms:created xsi:type="dcterms:W3CDTF">2008-10-06T15:56:03Z</dcterms:created>
  <dcterms:modified xsi:type="dcterms:W3CDTF">2015-03-02T16:06:46Z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-969343741</vt:i4>
  </property>
  <property fmtid="{D5CDD505-2E9C-101B-9397-08002B2CF9AE}" pid="3" name="_NewReviewCycle">
    <vt:lpwstr/>
  </property>
  <property fmtid="{D5CDD505-2E9C-101B-9397-08002B2CF9AE}" pid="4" name="_EmailSubject">
    <vt:lpwstr>Speaking at IEA 2015</vt:lpwstr>
  </property>
  <property fmtid="{D5CDD505-2E9C-101B-9397-08002B2CF9AE}" pid="5" name="_AuthorEmail">
    <vt:lpwstr>bob.bailey@thomsonreuters.com</vt:lpwstr>
  </property>
  <property fmtid="{D5CDD505-2E9C-101B-9397-08002B2CF9AE}" pid="6" name="_AuthorEmailDisplayName">
    <vt:lpwstr>Bailey, Bob (TR Technology)</vt:lpwstr>
  </property>
</Properties>
</file>